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</p:sldIdLst>
  <p:sldSz cx="12191695" cy="68580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8A11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3568" y="1481328"/>
            <a:ext cx="3429000" cy="3429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68680" y="1060704"/>
            <a:ext cx="676656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 i="0" spc="200">
                <a:solidFill>
                  <a:srgbClr val="E8CE7A"/>
                </a:solidFill>
                <a:latin typeface="微软雅黑"/>
                <a:ea typeface="微软雅黑"/>
              </a:rPr>
              <a:t>SHAO.RED　｜　中国红色IP数字共创平台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1572768"/>
            <a:ext cx="6949440" cy="1828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6000"/>
              </a:lnSpc>
            </a:pPr>
            <a:r>
              <a:rPr sz="4600" b="1" i="0">
                <a:solidFill>
                  <a:srgbClr val="FFFFFF"/>
                </a:solidFill>
                <a:latin typeface="微软雅黑"/>
                <a:ea typeface="微软雅黑"/>
              </a:rPr>
              <a:t>韶山红客共创基地</a:t>
            </a:r>
          </a:p>
          <a:p>
            <a:pPr algn="l">
              <a:lnSpc>
                <a:spcPct val="120000"/>
              </a:lnSpc>
              <a:spcBef>
                <a:spcPts val="800"/>
              </a:spcBef>
            </a:pPr>
            <a:r>
              <a:rPr sz="2700" b="1" i="0">
                <a:solidFill>
                  <a:srgbClr val="E8CE7A"/>
                </a:solidFill>
                <a:latin typeface="微软雅黑"/>
                <a:ea typeface="微软雅黑"/>
              </a:rPr>
              <a:t>总体策划与运营方案</a:t>
            </a:r>
          </a:p>
        </p:txBody>
      </p:sp>
      <p:sp>
        <p:nvSpPr>
          <p:cNvPr id="7" name="Rectangle 6"/>
          <p:cNvSpPr/>
          <p:nvPr/>
        </p:nvSpPr>
        <p:spPr>
          <a:xfrm>
            <a:off x="868680" y="3694176"/>
            <a:ext cx="822960" cy="50292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3913632"/>
            <a:ext cx="6903720" cy="7772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550" b="1" i="0">
                <a:solidFill>
                  <a:srgbClr val="FFFFFF"/>
                </a:solidFill>
                <a:latin typeface="微软雅黑"/>
                <a:ea typeface="微软雅黑"/>
              </a:rPr>
              <a:t>从「打卡地」到「根据地」</a:t>
            </a:r>
          </a:p>
          <a:p>
            <a:pPr algn="l"/>
            <a:r>
              <a:rPr sz="1550" b="1" i="0">
                <a:solidFill>
                  <a:srgbClr val="FFFFFF"/>
                </a:solidFill>
                <a:latin typeface="微软雅黑"/>
                <a:ea typeface="微软雅黑"/>
              </a:rPr>
              <a:t>把1753万人次，变成一座不断生长的红色文化共同体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5413248"/>
            <a:ext cx="868680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150" b="0" i="0">
                <a:solidFill>
                  <a:srgbClr val="E8D5D6"/>
                </a:solidFill>
                <a:latin typeface="微软雅黑"/>
                <a:ea typeface="微软雅黑"/>
              </a:rPr>
              <a:t>面向对象：韶山全域文旅资源方　｜　首个共建示范：故园东望｜韶山会客厅</a:t>
            </a:r>
          </a:p>
          <a:p>
            <a:pPr algn="l"/>
            <a:r>
              <a:rPr sz="1150" b="0" i="0">
                <a:solidFill>
                  <a:srgbClr val="E8D5D6"/>
                </a:solidFill>
                <a:latin typeface="微软雅黑"/>
                <a:ea typeface="微软雅黑"/>
              </a:rPr>
              <a:t>提报单位：红宇宙（TIANXIA.RED）　｜　品牌与数字资产：shao.red　｜　2026年10月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502920"/>
            <a:ext cx="50292" cy="384048"/>
          </a:xfrm>
          <a:prstGeom prst="rect">
            <a:avLst/>
          </a:prstGeom>
          <a:solidFill>
            <a:srgbClr val="B81C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86968" y="457200"/>
            <a:ext cx="804672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200" b="1" i="0">
                <a:solidFill>
                  <a:srgbClr val="8A1116"/>
                </a:solidFill>
                <a:latin typeface="微软雅黑"/>
                <a:ea typeface="微软雅黑"/>
              </a:rPr>
              <a:t>方案结构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95360" y="521208"/>
            <a:ext cx="2907792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1" i="0" spc="200">
                <a:solidFill>
                  <a:srgbClr val="C9A227"/>
                </a:solidFill>
                <a:latin typeface="微软雅黑"/>
                <a:ea typeface="微软雅黑"/>
              </a:rPr>
              <a:t>CONTENTS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1243584"/>
            <a:ext cx="5300319" cy="841248"/>
          </a:xfrm>
          <a:prstGeom prst="rect">
            <a:avLst/>
          </a:prstGeom>
          <a:solidFill>
            <a:srgbClr val="FB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85800" y="1243584"/>
            <a:ext cx="41148" cy="841248"/>
          </a:xfrm>
          <a:prstGeom prst="rect">
            <a:avLst/>
          </a:prstGeom>
          <a:solidFill>
            <a:srgbClr val="B81C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23544" y="1335024"/>
            <a:ext cx="8229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400" b="1" i="0">
                <a:solidFill>
                  <a:srgbClr val="D95A5F"/>
                </a:solidFill>
                <a:latin typeface="Arial"/>
                <a:ea typeface="Arial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46504" y="1371600"/>
            <a:ext cx="3974439" cy="3474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8A1116"/>
                </a:solidFill>
                <a:latin typeface="微软雅黑"/>
                <a:ea typeface="微软雅黑"/>
              </a:rPr>
              <a:t>大势判断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46504" y="1728216"/>
            <a:ext cx="3974439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6B6B6B"/>
                </a:solidFill>
                <a:latin typeface="微软雅黑"/>
                <a:ea typeface="微软雅黑"/>
              </a:rPr>
              <a:t>三个窗口正在同时打开</a:t>
            </a:r>
          </a:p>
        </p:txBody>
      </p:sp>
      <p:sp>
        <p:nvSpPr>
          <p:cNvPr id="10" name="Rectangle 9"/>
          <p:cNvSpPr/>
          <p:nvPr/>
        </p:nvSpPr>
        <p:spPr>
          <a:xfrm>
            <a:off x="6205575" y="1243584"/>
            <a:ext cx="5300319" cy="841248"/>
          </a:xfrm>
          <a:prstGeom prst="rect">
            <a:avLst/>
          </a:prstGeom>
          <a:solidFill>
            <a:srgbClr val="FB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05575" y="1243584"/>
            <a:ext cx="41148" cy="841248"/>
          </a:xfrm>
          <a:prstGeom prst="rect">
            <a:avLst/>
          </a:prstGeom>
          <a:solidFill>
            <a:srgbClr val="B81C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43319" y="1335024"/>
            <a:ext cx="8229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400" b="1" i="0">
                <a:solidFill>
                  <a:srgbClr val="D95A5F"/>
                </a:solidFill>
                <a:latin typeface="Arial"/>
                <a:ea typeface="Arial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266279" y="1371600"/>
            <a:ext cx="3974439" cy="3474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8A1116"/>
                </a:solidFill>
                <a:latin typeface="微软雅黑"/>
                <a:ea typeface="微软雅黑"/>
              </a:rPr>
              <a:t>顶层设计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66279" y="1728216"/>
            <a:ext cx="3974439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6B6B6B"/>
                </a:solidFill>
                <a:latin typeface="微软雅黑"/>
                <a:ea typeface="微软雅黑"/>
              </a:rPr>
              <a:t>定名、使命与三重升维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85800" y="2221992"/>
            <a:ext cx="5300319" cy="841248"/>
          </a:xfrm>
          <a:prstGeom prst="rect">
            <a:avLst/>
          </a:prstGeom>
          <a:solidFill>
            <a:srgbClr val="FB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85800" y="2221992"/>
            <a:ext cx="41148" cy="841248"/>
          </a:xfrm>
          <a:prstGeom prst="rect">
            <a:avLst/>
          </a:prstGeom>
          <a:solidFill>
            <a:srgbClr val="B81C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23544" y="2313432"/>
            <a:ext cx="8229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400" b="1" i="0">
                <a:solidFill>
                  <a:srgbClr val="D95A5F"/>
                </a:solidFill>
                <a:latin typeface="Arial"/>
                <a:ea typeface="Arial"/>
              </a:rPr>
              <a:t>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746504" y="2350008"/>
            <a:ext cx="3974439" cy="3474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8A1116"/>
                </a:solidFill>
                <a:latin typeface="微软雅黑"/>
                <a:ea typeface="微软雅黑"/>
              </a:rPr>
              <a:t>红客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746504" y="2706624"/>
            <a:ext cx="3974439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6B6B6B"/>
                </a:solidFill>
                <a:latin typeface="微软雅黑"/>
                <a:ea typeface="微软雅黑"/>
              </a:rPr>
              <a:t>一个新文化身份的诞生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205575" y="2221992"/>
            <a:ext cx="5300319" cy="841248"/>
          </a:xfrm>
          <a:prstGeom prst="rect">
            <a:avLst/>
          </a:prstGeom>
          <a:solidFill>
            <a:srgbClr val="FB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205575" y="2221992"/>
            <a:ext cx="41148" cy="841248"/>
          </a:xfrm>
          <a:prstGeom prst="rect">
            <a:avLst/>
          </a:prstGeom>
          <a:solidFill>
            <a:srgbClr val="B81C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43319" y="2313432"/>
            <a:ext cx="8229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400" b="1" i="0">
                <a:solidFill>
                  <a:srgbClr val="D95A5F"/>
                </a:solidFill>
                <a:latin typeface="Arial"/>
                <a:ea typeface="Arial"/>
              </a:rPr>
              <a:t>04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266279" y="2350008"/>
            <a:ext cx="3974439" cy="3474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8A1116"/>
                </a:solidFill>
                <a:latin typeface="微软雅黑"/>
                <a:ea typeface="微软雅黑"/>
              </a:rPr>
              <a:t>内容与AI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266279" y="2706624"/>
            <a:ext cx="3974439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6B6B6B"/>
                </a:solidFill>
                <a:latin typeface="微软雅黑"/>
                <a:ea typeface="微软雅黑"/>
              </a:rPr>
              <a:t>把信仰装进生产线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85800" y="3200400"/>
            <a:ext cx="5300319" cy="841248"/>
          </a:xfrm>
          <a:prstGeom prst="rect">
            <a:avLst/>
          </a:prstGeom>
          <a:solidFill>
            <a:srgbClr val="FB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685800" y="3200400"/>
            <a:ext cx="41148" cy="841248"/>
          </a:xfrm>
          <a:prstGeom prst="rect">
            <a:avLst/>
          </a:prstGeom>
          <a:solidFill>
            <a:srgbClr val="B81C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923544" y="3291840"/>
            <a:ext cx="8229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400" b="1" i="0">
                <a:solidFill>
                  <a:srgbClr val="D95A5F"/>
                </a:solidFill>
                <a:latin typeface="Arial"/>
                <a:ea typeface="Arial"/>
              </a:rPr>
              <a:t>05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746504" y="3328416"/>
            <a:ext cx="3974439" cy="3474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8A1116"/>
                </a:solidFill>
                <a:latin typeface="微软雅黑"/>
                <a:ea typeface="微软雅黑"/>
              </a:rPr>
              <a:t>空间与场景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746504" y="3685032"/>
            <a:ext cx="3974439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6B6B6B"/>
                </a:solidFill>
                <a:latin typeface="微软雅黑"/>
                <a:ea typeface="微软雅黑"/>
              </a:rPr>
              <a:t>做成一个值得停留的地方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205575" y="3200400"/>
            <a:ext cx="5300319" cy="841248"/>
          </a:xfrm>
          <a:prstGeom prst="rect">
            <a:avLst/>
          </a:prstGeom>
          <a:solidFill>
            <a:srgbClr val="FB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6205575" y="3200400"/>
            <a:ext cx="41148" cy="841248"/>
          </a:xfrm>
          <a:prstGeom prst="rect">
            <a:avLst/>
          </a:prstGeom>
          <a:solidFill>
            <a:srgbClr val="B81C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43319" y="3291840"/>
            <a:ext cx="8229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400" b="1" i="0">
                <a:solidFill>
                  <a:srgbClr val="D95A5F"/>
                </a:solidFill>
                <a:latin typeface="Arial"/>
                <a:ea typeface="Arial"/>
              </a:rPr>
              <a:t>06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266279" y="3328416"/>
            <a:ext cx="3974439" cy="3474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8A1116"/>
                </a:solidFill>
                <a:latin typeface="微软雅黑"/>
                <a:ea typeface="微软雅黑"/>
              </a:rPr>
              <a:t>星火网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266279" y="3685032"/>
            <a:ext cx="3974439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6B6B6B"/>
                </a:solidFill>
                <a:latin typeface="微软雅黑"/>
                <a:ea typeface="微软雅黑"/>
              </a:rPr>
              <a:t>韶山总部 + 北京根据地，星火成网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85800" y="4178808"/>
            <a:ext cx="5300319" cy="841248"/>
          </a:xfrm>
          <a:prstGeom prst="rect">
            <a:avLst/>
          </a:prstGeom>
          <a:solidFill>
            <a:srgbClr val="FB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685800" y="4178808"/>
            <a:ext cx="41148" cy="841248"/>
          </a:xfrm>
          <a:prstGeom prst="rect">
            <a:avLst/>
          </a:prstGeom>
          <a:solidFill>
            <a:srgbClr val="B81C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923544" y="4270248"/>
            <a:ext cx="8229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400" b="1" i="0">
                <a:solidFill>
                  <a:srgbClr val="D95A5F"/>
                </a:solidFill>
                <a:latin typeface="Arial"/>
                <a:ea typeface="Arial"/>
              </a:rPr>
              <a:t>07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746504" y="4306824"/>
            <a:ext cx="3974439" cy="3474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8A1116"/>
                </a:solidFill>
                <a:latin typeface="微软雅黑"/>
                <a:ea typeface="微软雅黑"/>
              </a:rPr>
              <a:t>险峰计划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746504" y="4663440"/>
            <a:ext cx="3974439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6B6B6B"/>
                </a:solidFill>
                <a:latin typeface="微软雅黑"/>
                <a:ea typeface="微软雅黑"/>
              </a:rPr>
              <a:t>把创客与数字游民请上山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205575" y="4178808"/>
            <a:ext cx="5300319" cy="841248"/>
          </a:xfrm>
          <a:prstGeom prst="rect">
            <a:avLst/>
          </a:prstGeom>
          <a:solidFill>
            <a:srgbClr val="FB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6205575" y="4178808"/>
            <a:ext cx="41148" cy="841248"/>
          </a:xfrm>
          <a:prstGeom prst="rect">
            <a:avLst/>
          </a:prstGeom>
          <a:solidFill>
            <a:srgbClr val="B81C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443319" y="4270248"/>
            <a:ext cx="8229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400" b="1" i="0">
                <a:solidFill>
                  <a:srgbClr val="D95A5F"/>
                </a:solidFill>
                <a:latin typeface="Arial"/>
                <a:ea typeface="Arial"/>
              </a:rPr>
              <a:t>08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266279" y="4306824"/>
            <a:ext cx="3974439" cy="3474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8A1116"/>
                </a:solidFill>
                <a:latin typeface="微软雅黑"/>
                <a:ea typeface="微软雅黑"/>
              </a:rPr>
              <a:t>运营模式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266279" y="4663440"/>
            <a:ext cx="3974439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6B6B6B"/>
                </a:solidFill>
                <a:latin typeface="微软雅黑"/>
                <a:ea typeface="微软雅黑"/>
              </a:rPr>
              <a:t>使命闭环与商业闭环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85800" y="5157216"/>
            <a:ext cx="5300319" cy="841248"/>
          </a:xfrm>
          <a:prstGeom prst="rect">
            <a:avLst/>
          </a:prstGeom>
          <a:solidFill>
            <a:srgbClr val="FB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685800" y="5157216"/>
            <a:ext cx="41148" cy="841248"/>
          </a:xfrm>
          <a:prstGeom prst="rect">
            <a:avLst/>
          </a:prstGeom>
          <a:solidFill>
            <a:srgbClr val="B81C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923544" y="5248656"/>
            <a:ext cx="8229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400" b="1" i="0">
                <a:solidFill>
                  <a:srgbClr val="D95A5F"/>
                </a:solidFill>
                <a:latin typeface="Arial"/>
                <a:ea typeface="Arial"/>
              </a:rPr>
              <a:t>09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746504" y="5285232"/>
            <a:ext cx="3974439" cy="3474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8A1116"/>
                </a:solidFill>
                <a:latin typeface="微软雅黑"/>
                <a:ea typeface="微软雅黑"/>
              </a:rPr>
              <a:t>合作模式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746504" y="5641848"/>
            <a:ext cx="3974439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6B6B6B"/>
                </a:solidFill>
                <a:latin typeface="微软雅黑"/>
                <a:ea typeface="微软雅黑"/>
              </a:rPr>
              <a:t>做增量，不做替换</a:t>
            </a:r>
          </a:p>
        </p:txBody>
      </p:sp>
      <p:sp>
        <p:nvSpPr>
          <p:cNvPr id="50" name="Rectangle 49"/>
          <p:cNvSpPr/>
          <p:nvPr/>
        </p:nvSpPr>
        <p:spPr>
          <a:xfrm>
            <a:off x="6205575" y="5157216"/>
            <a:ext cx="5300319" cy="841248"/>
          </a:xfrm>
          <a:prstGeom prst="rect">
            <a:avLst/>
          </a:prstGeom>
          <a:solidFill>
            <a:srgbClr val="FB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6205575" y="5157216"/>
            <a:ext cx="41148" cy="841248"/>
          </a:xfrm>
          <a:prstGeom prst="rect">
            <a:avLst/>
          </a:prstGeom>
          <a:solidFill>
            <a:srgbClr val="B81C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6443319" y="5248656"/>
            <a:ext cx="8229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400" b="1" i="0">
                <a:solidFill>
                  <a:srgbClr val="D95A5F"/>
                </a:solidFill>
                <a:latin typeface="Arial"/>
                <a:ea typeface="Arial"/>
              </a:rPr>
              <a:t>10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266279" y="5285232"/>
            <a:ext cx="3974439" cy="3474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8A1116"/>
                </a:solidFill>
                <a:latin typeface="微软雅黑"/>
                <a:ea typeface="微软雅黑"/>
              </a:rPr>
              <a:t>风险与结语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7266279" y="5641848"/>
            <a:ext cx="3974439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6B6B6B"/>
                </a:solidFill>
                <a:latin typeface="微软雅黑"/>
                <a:ea typeface="微软雅黑"/>
              </a:rPr>
              <a:t>回答那个问题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85800" y="6291072"/>
            <a:ext cx="10820095" cy="10972"/>
          </a:xfrm>
          <a:prstGeom prst="rect">
            <a:avLst/>
          </a:prstGeom>
          <a:solidFill>
            <a:srgbClr val="E4D9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85800" y="6382512"/>
            <a:ext cx="749807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6B6B"/>
                </a:solidFill>
                <a:latin typeface="微软雅黑"/>
                <a:ea typeface="微软雅黑"/>
              </a:rPr>
              <a:t>韶山红客共创基地 ｜ 总体策划与运营方案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8595360" y="6382512"/>
            <a:ext cx="290779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0" i="0">
                <a:solidFill>
                  <a:srgbClr val="6B6B6B"/>
                </a:solidFill>
                <a:latin typeface="微软雅黑"/>
                <a:ea typeface="微软雅黑"/>
              </a:rPr>
              <a:t>02 / 24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502920"/>
            <a:ext cx="50292" cy="384048"/>
          </a:xfrm>
          <a:prstGeom prst="rect">
            <a:avLst/>
          </a:prstGeom>
          <a:solidFill>
            <a:srgbClr val="B81C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86968" y="457200"/>
            <a:ext cx="804672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200" b="1" i="0">
                <a:solidFill>
                  <a:srgbClr val="8A1116"/>
                </a:solidFill>
                <a:latin typeface="微软雅黑"/>
                <a:ea typeface="微软雅黑"/>
              </a:rPr>
              <a:t>一个问题：韶山为什么留不住人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95360" y="521208"/>
            <a:ext cx="2907792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1" i="0" spc="200">
                <a:solidFill>
                  <a:srgbClr val="C9A227"/>
                </a:solidFill>
                <a:latin typeface="微软雅黑"/>
                <a:ea typeface="微软雅黑"/>
              </a:rPr>
              <a:t>01 大势判断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1298448"/>
            <a:ext cx="5349240" cy="2331720"/>
          </a:xfrm>
          <a:prstGeom prst="rect">
            <a:avLst/>
          </a:prstGeom>
          <a:solidFill>
            <a:srgbClr val="FB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85800" y="1298448"/>
            <a:ext cx="45720" cy="2331720"/>
          </a:xfrm>
          <a:prstGeom prst="rect">
            <a:avLst/>
          </a:prstGeom>
          <a:solidFill>
            <a:srgbClr val="B81C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33271" y="1481328"/>
            <a:ext cx="466344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6200" b="1" i="0">
                <a:solidFill>
                  <a:srgbClr val="B81C22"/>
                </a:solidFill>
                <a:latin typeface="Arial"/>
                <a:ea typeface="Arial"/>
              </a:rPr>
              <a:t>1753</a:t>
            </a:r>
            <a:r>
              <a:rPr sz="2000" b="1" i="0">
                <a:solidFill>
                  <a:srgbClr val="8A1116"/>
                </a:solidFill>
                <a:latin typeface="微软雅黑"/>
                <a:ea typeface="微软雅黑"/>
              </a:rPr>
              <a:t> 万人次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33271" y="2395728"/>
            <a:ext cx="46634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 i="0">
                <a:solidFill>
                  <a:srgbClr val="6B6B6B"/>
                </a:solidFill>
                <a:latin typeface="微软雅黑"/>
                <a:ea typeface="微软雅黑"/>
              </a:rPr>
              <a:t>2025年韶山接待游客总量　｜　省外43%、35岁以下33%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33271" y="2834640"/>
            <a:ext cx="466344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 i="0">
                <a:solidFill>
                  <a:srgbClr val="1F1F1F"/>
                </a:solidFill>
                <a:latin typeface="微软雅黑"/>
                <a:ea typeface="微软雅黑"/>
              </a:rPr>
              <a:t>表面看文旅一片繁荣。</a:t>
            </a:r>
          </a:p>
        </p:txBody>
      </p:sp>
      <p:sp>
        <p:nvSpPr>
          <p:cNvPr id="10" name="Rectangle 9"/>
          <p:cNvSpPr/>
          <p:nvPr/>
        </p:nvSpPr>
        <p:spPr>
          <a:xfrm>
            <a:off x="6291072" y="1298448"/>
            <a:ext cx="5212080" cy="2331720"/>
          </a:xfrm>
          <a:prstGeom prst="rect">
            <a:avLst/>
          </a:prstGeom>
          <a:solidFill>
            <a:srgbClr val="F3E9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91072" y="1298448"/>
            <a:ext cx="45720" cy="233172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638544" y="1481328"/>
            <a:ext cx="457200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6200" b="1" i="0">
                <a:solidFill>
                  <a:srgbClr val="B81C22"/>
                </a:solidFill>
                <a:latin typeface="Arial"/>
                <a:ea typeface="Arial"/>
              </a:rPr>
              <a:t>32</a:t>
            </a:r>
            <a:r>
              <a:rPr sz="3000" b="1" i="0">
                <a:solidFill>
                  <a:srgbClr val="8A1116"/>
                </a:solidFill>
                <a:latin typeface="微软雅黑"/>
                <a:ea typeface="微软雅黑"/>
              </a:rPr>
              <a:t>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38544" y="2395728"/>
            <a:ext cx="45720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 i="0">
                <a:solidFill>
                  <a:srgbClr val="6B6B6B"/>
                </a:solidFill>
                <a:latin typeface="微软雅黑"/>
                <a:ea typeface="微软雅黑"/>
              </a:rPr>
              <a:t>住宿人数占比　｜　2024年前三季度 427万 vs 136万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38544" y="2834640"/>
            <a:ext cx="457200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8A1116"/>
                </a:solidFill>
                <a:latin typeface="微软雅黑"/>
                <a:ea typeface="微软雅黑"/>
              </a:rPr>
              <a:t>每三位来访者，就有两位当天离开。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85800" y="3858768"/>
            <a:ext cx="10820095" cy="19202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85800" y="3858768"/>
            <a:ext cx="45720" cy="1920240"/>
          </a:xfrm>
          <a:prstGeom prst="rect">
            <a:avLst/>
          </a:prstGeom>
          <a:solidFill>
            <a:srgbClr val="B81C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069848" y="4078224"/>
            <a:ext cx="9997135" cy="1463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1000"/>
              </a:spcAft>
            </a:pPr>
            <a:r>
              <a:rPr sz="1300" b="0" i="0">
                <a:solidFill>
                  <a:srgbClr val="1F1F1F"/>
                </a:solidFill>
                <a:latin typeface="微软雅黑"/>
                <a:ea typeface="微软雅黑"/>
              </a:rPr>
              <a:t>对比长沙：2025年过夜游客占比稳定超五成，国庆中秋外地来长过夜游客占52.59%。</a:t>
            </a:r>
          </a:p>
          <a:p>
            <a:pPr algn="l">
              <a:spcAft>
                <a:spcPts val="800"/>
              </a:spcAft>
            </a:pPr>
            <a:r>
              <a:rPr sz="1500" b="1" i="0">
                <a:solidFill>
                  <a:srgbClr val="8A1116"/>
                </a:solidFill>
                <a:latin typeface="微软雅黑"/>
                <a:ea typeface="微软雅黑"/>
              </a:rPr>
              <a:t>本地一篇广为流传的文章追问：「到了」和「悟出」之间，到底少了什么？</a:t>
            </a:r>
          </a:p>
          <a:p>
            <a:pPr algn="l"/>
            <a:r>
              <a:rPr sz="1300" b="0" i="0">
                <a:solidFill>
                  <a:srgbClr val="1F1F1F"/>
                </a:solidFill>
                <a:latin typeface="微软雅黑"/>
                <a:ea typeface="微软雅黑"/>
              </a:rPr>
              <a:t>本方案的回答：这四样东西都是「供给端」的答案。真正的缺口在需求端——游客从头到尾都是旁观者。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85800" y="6291072"/>
            <a:ext cx="10820095" cy="10972"/>
          </a:xfrm>
          <a:prstGeom prst="rect">
            <a:avLst/>
          </a:prstGeom>
          <a:solidFill>
            <a:srgbClr val="E4D9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85800" y="6382512"/>
            <a:ext cx="749807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6B6B"/>
                </a:solidFill>
                <a:latin typeface="微软雅黑"/>
                <a:ea typeface="微软雅黑"/>
              </a:rPr>
              <a:t>韶山红客共创基地 ｜ 总体策划与运营方案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595360" y="6382512"/>
            <a:ext cx="290779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0" i="0">
                <a:solidFill>
                  <a:srgbClr val="6B6B6B"/>
                </a:solidFill>
                <a:latin typeface="微软雅黑"/>
                <a:ea typeface="微软雅黑"/>
              </a:rPr>
              <a:t>03 / 24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502920"/>
            <a:ext cx="50292" cy="384048"/>
          </a:xfrm>
          <a:prstGeom prst="rect">
            <a:avLst/>
          </a:prstGeom>
          <a:solidFill>
            <a:srgbClr val="B81C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86968" y="457200"/>
            <a:ext cx="804672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200" b="1" i="0">
                <a:solidFill>
                  <a:srgbClr val="8A1116"/>
                </a:solidFill>
                <a:latin typeface="微软雅黑"/>
                <a:ea typeface="微软雅黑"/>
              </a:rPr>
              <a:t>时代命题：一场必须从防守转向进攻的文化保卫战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95360" y="521208"/>
            <a:ext cx="2907792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1" i="0" spc="200">
                <a:solidFill>
                  <a:srgbClr val="C9A227"/>
                </a:solidFill>
                <a:latin typeface="微软雅黑"/>
                <a:ea typeface="微软雅黑"/>
              </a:rPr>
              <a:t>01 大势判断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1298448"/>
            <a:ext cx="10820095" cy="1188720"/>
          </a:xfrm>
          <a:prstGeom prst="rect">
            <a:avLst/>
          </a:prstGeom>
          <a:solidFill>
            <a:srgbClr val="8A11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69848" y="1463040"/>
            <a:ext cx="9997135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 i="0">
                <a:solidFill>
                  <a:srgbClr val="FFFFFF"/>
                </a:solidFill>
                <a:latin typeface="微软雅黑"/>
                <a:ea typeface="微软雅黑"/>
              </a:rPr>
              <a:t>2025年9月7日，新华社国家高端智库发布《思想殖民——美国认知战的手段、根源及国际危害》</a:t>
            </a:r>
          </a:p>
          <a:p>
            <a:pPr algn="l"/>
            <a:r>
              <a:rPr sz="1200" b="0" i="0">
                <a:solidFill>
                  <a:srgbClr val="F0DCDC"/>
                </a:solidFill>
                <a:latin typeface="微软雅黑"/>
                <a:ea typeface="微软雅黑"/>
              </a:rPr>
              <a:t>指出现象具有强制改造、恶意操纵、隐蔽渗透、长期侵蚀的特点，呼吁各国「摆脱思想桎梏、重拾文化自信」。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685800" y="2743200"/>
            <a:ext cx="2103120" cy="384048"/>
          </a:xfrm>
          <a:prstGeom prst="rect">
            <a:avLst/>
          </a:prstGeom>
          <a:solidFill>
            <a:srgbClr val="B81C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13816" y="2816352"/>
            <a:ext cx="1847087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FFFFFF"/>
                </a:solidFill>
                <a:latin typeface="微软雅黑"/>
                <a:ea typeface="微软雅黑"/>
              </a:rPr>
              <a:t>维度</a:t>
            </a:r>
          </a:p>
        </p:txBody>
      </p:sp>
      <p:sp>
        <p:nvSpPr>
          <p:cNvPr id="9" name="Rectangle 8"/>
          <p:cNvSpPr/>
          <p:nvPr/>
        </p:nvSpPr>
        <p:spPr>
          <a:xfrm>
            <a:off x="2788920" y="2743200"/>
            <a:ext cx="4480560" cy="384048"/>
          </a:xfrm>
          <a:prstGeom prst="rect">
            <a:avLst/>
          </a:prstGeom>
          <a:solidFill>
            <a:srgbClr val="B81C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2916936" y="2816352"/>
            <a:ext cx="422452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微软雅黑"/>
                <a:ea typeface="微软雅黑"/>
              </a:rPr>
              <a:t>防御型叙事（现状）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269480" y="2743200"/>
            <a:ext cx="4233672" cy="384048"/>
          </a:xfrm>
          <a:prstGeom prst="rect">
            <a:avLst/>
          </a:prstGeom>
          <a:solidFill>
            <a:srgbClr val="B81C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397496" y="2816352"/>
            <a:ext cx="397763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微软雅黑"/>
                <a:ea typeface="微软雅黑"/>
              </a:rPr>
              <a:t>生产型叙事（本方案主张）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85800" y="3127248"/>
            <a:ext cx="2103120" cy="512064"/>
          </a:xfrm>
          <a:prstGeom prst="rect">
            <a:avLst/>
          </a:prstGeom>
          <a:solidFill>
            <a:srgbClr val="FB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13816" y="3255264"/>
            <a:ext cx="184708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 i="0">
                <a:solidFill>
                  <a:srgbClr val="6B6B6B"/>
                </a:solidFill>
                <a:latin typeface="微软雅黑"/>
                <a:ea typeface="微软雅黑"/>
              </a:rPr>
              <a:t>核心动作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788920" y="3127248"/>
            <a:ext cx="4480560" cy="512064"/>
          </a:xfrm>
          <a:prstGeom prst="rect">
            <a:avLst/>
          </a:prstGeom>
          <a:solidFill>
            <a:srgbClr val="FB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916936" y="3255264"/>
            <a:ext cx="4224528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 i="0">
                <a:solidFill>
                  <a:srgbClr val="1F1F1F"/>
                </a:solidFill>
                <a:latin typeface="微软雅黑"/>
                <a:ea typeface="微软雅黑"/>
              </a:rPr>
              <a:t>批判、纠错、抵制、举报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269480" y="3127248"/>
            <a:ext cx="4233672" cy="512064"/>
          </a:xfrm>
          <a:prstGeom prst="rect">
            <a:avLst/>
          </a:prstGeom>
          <a:solidFill>
            <a:srgbClr val="FB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397496" y="3255264"/>
            <a:ext cx="3977639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 i="0">
                <a:solidFill>
                  <a:srgbClr val="8A1116"/>
                </a:solidFill>
                <a:latin typeface="微软雅黑"/>
                <a:ea typeface="微软雅黑"/>
              </a:rPr>
              <a:t>创作、确权、传播、迭代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85800" y="3639312"/>
            <a:ext cx="2103120" cy="5120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13816" y="3767328"/>
            <a:ext cx="184708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 i="0">
                <a:solidFill>
                  <a:srgbClr val="6B6B6B"/>
                </a:solidFill>
                <a:latin typeface="微软雅黑"/>
                <a:ea typeface="微软雅黑"/>
              </a:rPr>
              <a:t>参与门槛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788920" y="3639312"/>
            <a:ext cx="4480560" cy="5120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2916936" y="3767328"/>
            <a:ext cx="4224528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 i="0">
                <a:solidFill>
                  <a:srgbClr val="1F1F1F"/>
                </a:solidFill>
                <a:latin typeface="微软雅黑"/>
                <a:ea typeface="微软雅黑"/>
              </a:rPr>
              <a:t>需文史功底，普通人只能旁观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269480" y="3639312"/>
            <a:ext cx="4233672" cy="5120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397496" y="3767328"/>
            <a:ext cx="3977639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 i="0">
                <a:solidFill>
                  <a:srgbClr val="8A1116"/>
                </a:solidFill>
                <a:latin typeface="微软雅黑"/>
                <a:ea typeface="微软雅黑"/>
              </a:rPr>
              <a:t>有模板、有工具、有分级，人人可上手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85800" y="4151376"/>
            <a:ext cx="2103120" cy="512064"/>
          </a:xfrm>
          <a:prstGeom prst="rect">
            <a:avLst/>
          </a:prstGeom>
          <a:solidFill>
            <a:srgbClr val="FB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13816" y="4279392"/>
            <a:ext cx="184708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 i="0">
                <a:solidFill>
                  <a:srgbClr val="6B6B6B"/>
                </a:solidFill>
                <a:latin typeface="微软雅黑"/>
                <a:ea typeface="微软雅黑"/>
              </a:rPr>
              <a:t>成果形态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788920" y="4151376"/>
            <a:ext cx="4480560" cy="512064"/>
          </a:xfrm>
          <a:prstGeom prst="rect">
            <a:avLst/>
          </a:prstGeom>
          <a:solidFill>
            <a:srgbClr val="FB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2916936" y="4279392"/>
            <a:ext cx="4224528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 i="0">
                <a:solidFill>
                  <a:srgbClr val="1F1F1F"/>
                </a:solidFill>
                <a:latin typeface="微软雅黑"/>
                <a:ea typeface="微软雅黑"/>
              </a:rPr>
              <a:t>文章、评论、情绪</a:t>
            </a:r>
          </a:p>
        </p:txBody>
      </p:sp>
      <p:sp>
        <p:nvSpPr>
          <p:cNvPr id="29" name="Rectangle 28"/>
          <p:cNvSpPr/>
          <p:nvPr/>
        </p:nvSpPr>
        <p:spPr>
          <a:xfrm>
            <a:off x="7269480" y="4151376"/>
            <a:ext cx="4233672" cy="512064"/>
          </a:xfrm>
          <a:prstGeom prst="rect">
            <a:avLst/>
          </a:prstGeom>
          <a:solidFill>
            <a:srgbClr val="FB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397496" y="4279392"/>
            <a:ext cx="3977639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 i="0">
                <a:solidFill>
                  <a:srgbClr val="8A1116"/>
                </a:solidFill>
                <a:latin typeface="微软雅黑"/>
                <a:ea typeface="微软雅黑"/>
              </a:rPr>
              <a:t>可确权的数字作品与可持续IP资产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85800" y="4663440"/>
            <a:ext cx="2103120" cy="5120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813816" y="4791455"/>
            <a:ext cx="184708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 i="0">
                <a:solidFill>
                  <a:srgbClr val="6B6B6B"/>
                </a:solidFill>
                <a:latin typeface="微软雅黑"/>
                <a:ea typeface="微软雅黑"/>
              </a:rPr>
              <a:t>时间效应</a:t>
            </a:r>
          </a:p>
        </p:txBody>
      </p:sp>
      <p:sp>
        <p:nvSpPr>
          <p:cNvPr id="33" name="Rectangle 32"/>
          <p:cNvSpPr/>
          <p:nvPr/>
        </p:nvSpPr>
        <p:spPr>
          <a:xfrm>
            <a:off x="2788920" y="4663440"/>
            <a:ext cx="4480560" cy="5120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2916936" y="4791455"/>
            <a:ext cx="4224528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 i="0">
                <a:solidFill>
                  <a:srgbClr val="1F1F1F"/>
                </a:solidFill>
                <a:latin typeface="微软雅黑"/>
                <a:ea typeface="微软雅黑"/>
              </a:rPr>
              <a:t>热点过去即归零</a:t>
            </a:r>
          </a:p>
        </p:txBody>
      </p:sp>
      <p:sp>
        <p:nvSpPr>
          <p:cNvPr id="35" name="Rectangle 34"/>
          <p:cNvSpPr/>
          <p:nvPr/>
        </p:nvSpPr>
        <p:spPr>
          <a:xfrm>
            <a:off x="7269480" y="4663440"/>
            <a:ext cx="4233672" cy="5120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7397496" y="4791455"/>
            <a:ext cx="3977639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 i="0">
                <a:solidFill>
                  <a:srgbClr val="8A1116"/>
                </a:solidFill>
                <a:latin typeface="微软雅黑"/>
                <a:ea typeface="微软雅黑"/>
              </a:rPr>
              <a:t>作品沉淀，越久越厚</a:t>
            </a:r>
          </a:p>
        </p:txBody>
      </p:sp>
      <p:sp>
        <p:nvSpPr>
          <p:cNvPr id="37" name="Rectangle 36"/>
          <p:cNvSpPr/>
          <p:nvPr/>
        </p:nvSpPr>
        <p:spPr>
          <a:xfrm>
            <a:off x="685800" y="5175504"/>
            <a:ext cx="2103120" cy="512064"/>
          </a:xfrm>
          <a:prstGeom prst="rect">
            <a:avLst/>
          </a:prstGeom>
          <a:solidFill>
            <a:srgbClr val="FB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813816" y="5303520"/>
            <a:ext cx="184708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 i="0">
                <a:solidFill>
                  <a:srgbClr val="6B6B6B"/>
                </a:solidFill>
                <a:latin typeface="微软雅黑"/>
                <a:ea typeface="微软雅黑"/>
              </a:rPr>
              <a:t>对外姿态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788920" y="5175504"/>
            <a:ext cx="4480560" cy="512064"/>
          </a:xfrm>
          <a:prstGeom prst="rect">
            <a:avLst/>
          </a:prstGeom>
          <a:solidFill>
            <a:srgbClr val="FB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2916936" y="5303520"/>
            <a:ext cx="4224528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 i="0">
                <a:solidFill>
                  <a:srgbClr val="1F1F1F"/>
                </a:solidFill>
                <a:latin typeface="微软雅黑"/>
                <a:ea typeface="微软雅黑"/>
              </a:rPr>
              <a:t>被动回应，容易陷入对立</a:t>
            </a:r>
          </a:p>
        </p:txBody>
      </p:sp>
      <p:sp>
        <p:nvSpPr>
          <p:cNvPr id="41" name="Rectangle 40"/>
          <p:cNvSpPr/>
          <p:nvPr/>
        </p:nvSpPr>
        <p:spPr>
          <a:xfrm>
            <a:off x="7269480" y="5175504"/>
            <a:ext cx="4233672" cy="512064"/>
          </a:xfrm>
          <a:prstGeom prst="rect">
            <a:avLst/>
          </a:prstGeom>
          <a:solidFill>
            <a:srgbClr val="FB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7397496" y="5303520"/>
            <a:ext cx="3977639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 i="0">
                <a:solidFill>
                  <a:srgbClr val="8A1116"/>
                </a:solidFill>
                <a:latin typeface="微软雅黑"/>
                <a:ea typeface="微软雅黑"/>
              </a:rPr>
              <a:t>主动供给，用优质内容替代劣质内容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85800" y="5797296"/>
            <a:ext cx="1082009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B81C22"/>
                </a:solidFill>
                <a:latin typeface="微软雅黑"/>
                <a:ea typeface="微软雅黑"/>
              </a:rPr>
              <a:t>结论：历史虚无主义的解药，不是喊得更响的反驳，而是更多更好的作品。</a:t>
            </a:r>
          </a:p>
        </p:txBody>
      </p:sp>
      <p:sp>
        <p:nvSpPr>
          <p:cNvPr id="44" name="Rectangle 43"/>
          <p:cNvSpPr/>
          <p:nvPr/>
        </p:nvSpPr>
        <p:spPr>
          <a:xfrm>
            <a:off x="685800" y="6291072"/>
            <a:ext cx="10820095" cy="10972"/>
          </a:xfrm>
          <a:prstGeom prst="rect">
            <a:avLst/>
          </a:prstGeom>
          <a:solidFill>
            <a:srgbClr val="E4D9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685800" y="6382512"/>
            <a:ext cx="749807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6B6B"/>
                </a:solidFill>
                <a:latin typeface="微软雅黑"/>
                <a:ea typeface="微软雅黑"/>
              </a:rPr>
              <a:t>韶山红客共创基地 ｜ 总体策划与运营方案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595360" y="6382512"/>
            <a:ext cx="290779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0" i="0">
                <a:solidFill>
                  <a:srgbClr val="6B6B6B"/>
                </a:solidFill>
                <a:latin typeface="微软雅黑"/>
                <a:ea typeface="微软雅黑"/>
              </a:rPr>
              <a:t>04 / 24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502920"/>
            <a:ext cx="50292" cy="384048"/>
          </a:xfrm>
          <a:prstGeom prst="rect">
            <a:avLst/>
          </a:prstGeom>
          <a:solidFill>
            <a:srgbClr val="B81C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86968" y="457200"/>
            <a:ext cx="804672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200" b="1" i="0">
                <a:solidFill>
                  <a:srgbClr val="8A1116"/>
                </a:solidFill>
                <a:latin typeface="微软雅黑"/>
                <a:ea typeface="微软雅黑"/>
              </a:rPr>
              <a:t>政策窗口：三份文件、一个大会，全部落在同一时间点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95360" y="521208"/>
            <a:ext cx="2907792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1" i="0" spc="200">
                <a:solidFill>
                  <a:srgbClr val="C9A227"/>
                </a:solidFill>
                <a:latin typeface="微软雅黑"/>
                <a:ea typeface="微软雅黑"/>
              </a:rPr>
              <a:t>01 大势判断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1325880"/>
            <a:ext cx="3515258" cy="3246120"/>
          </a:xfrm>
          <a:prstGeom prst="rect">
            <a:avLst/>
          </a:prstGeom>
          <a:solidFill>
            <a:srgbClr val="FB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85800" y="1325880"/>
            <a:ext cx="45720" cy="3246120"/>
          </a:xfrm>
          <a:prstGeom prst="rect">
            <a:avLst/>
          </a:prstGeom>
          <a:solidFill>
            <a:srgbClr val="B81C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1554480"/>
            <a:ext cx="2966618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550" b="1" i="0">
                <a:solidFill>
                  <a:srgbClr val="8A1116"/>
                </a:solidFill>
                <a:latin typeface="微软雅黑"/>
                <a:ea typeface="微软雅黑"/>
              </a:rPr>
              <a:t>十五五规划纲要</a:t>
            </a:r>
          </a:p>
        </p:txBody>
      </p:sp>
      <p:sp>
        <p:nvSpPr>
          <p:cNvPr id="8" name="Rectangle 7"/>
          <p:cNvSpPr/>
          <p:nvPr/>
        </p:nvSpPr>
        <p:spPr>
          <a:xfrm>
            <a:off x="960120" y="2304288"/>
            <a:ext cx="457200" cy="32004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0120" y="2432304"/>
            <a:ext cx="2966618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C9A227"/>
                </a:solidFill>
                <a:latin typeface="微软雅黑"/>
                <a:ea typeface="微软雅黑"/>
              </a:rPr>
              <a:t>文化强国建设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2798064"/>
            <a:ext cx="2966618" cy="1645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sz="1150" b="0" i="0">
                <a:solidFill>
                  <a:srgbClr val="1F1F1F"/>
                </a:solidFill>
                <a:latin typeface="微软雅黑"/>
                <a:ea typeface="微软雅黑"/>
              </a:rPr>
              <a:t>明确提出「弘扬中国共产党人精神谱系，</a:t>
            </a:r>
          </a:p>
          <a:p>
            <a:pPr algn="l">
              <a:lnSpc>
                <a:spcPct val="155000"/>
              </a:lnSpc>
            </a:pPr>
            <a:r>
              <a:rPr sz="1150" b="0" i="0">
                <a:solidFill>
                  <a:srgbClr val="1F1F1F"/>
                </a:solidFill>
                <a:latin typeface="微软雅黑"/>
                <a:ea typeface="微软雅黑"/>
              </a:rPr>
              <a:t>用好红色资源」，推动文旅深度融合、</a:t>
            </a:r>
          </a:p>
          <a:p>
            <a:pPr algn="l">
              <a:lnSpc>
                <a:spcPct val="155000"/>
              </a:lnSpc>
            </a:pPr>
            <a:r>
              <a:rPr sz="1150" b="0" i="0">
                <a:solidFill>
                  <a:srgbClr val="1F1F1F"/>
                </a:solidFill>
                <a:latin typeface="微软雅黑"/>
                <a:ea typeface="微软雅黑"/>
              </a:rPr>
              <a:t>文化建设数智化赋能，大力发展数字动漫、</a:t>
            </a:r>
          </a:p>
          <a:p>
            <a:pPr algn="l">
              <a:lnSpc>
                <a:spcPct val="155000"/>
              </a:lnSpc>
            </a:pPr>
            <a:r>
              <a:rPr sz="1150" b="0" i="0">
                <a:solidFill>
                  <a:srgbClr val="1F1F1F"/>
                </a:solidFill>
                <a:latin typeface="微软雅黑"/>
                <a:ea typeface="微软雅黑"/>
              </a:rPr>
              <a:t>沉浸式展演等新型文化业态。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383938" y="1325880"/>
            <a:ext cx="3515258" cy="3246120"/>
          </a:xfrm>
          <a:prstGeom prst="rect">
            <a:avLst/>
          </a:prstGeom>
          <a:solidFill>
            <a:srgbClr val="FB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383938" y="1325880"/>
            <a:ext cx="45720" cy="3246120"/>
          </a:xfrm>
          <a:prstGeom prst="rect">
            <a:avLst/>
          </a:prstGeom>
          <a:solidFill>
            <a:srgbClr val="B81C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58258" y="1554480"/>
            <a:ext cx="2966618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550" b="1" i="0">
                <a:solidFill>
                  <a:srgbClr val="8A1116"/>
                </a:solidFill>
                <a:latin typeface="微软雅黑"/>
                <a:ea typeface="微软雅黑"/>
              </a:rPr>
              <a:t>湖南红色旅游实施意见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658258" y="2304288"/>
            <a:ext cx="457200" cy="32004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658258" y="2432304"/>
            <a:ext cx="2966618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C9A227"/>
                </a:solidFill>
                <a:latin typeface="微软雅黑"/>
                <a:ea typeface="微软雅黑"/>
              </a:rPr>
              <a:t>省级施工图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58258" y="2798064"/>
            <a:ext cx="2966618" cy="1645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sz="1150" b="0" i="0">
                <a:solidFill>
                  <a:srgbClr val="1F1F1F"/>
                </a:solidFill>
                <a:latin typeface="微软雅黑"/>
                <a:ea typeface="微软雅黑"/>
              </a:rPr>
              <a:t>2026年湘潭承办第六届湖南旅游发展大会；</a:t>
            </a:r>
          </a:p>
          <a:p>
            <a:pPr algn="l">
              <a:lnSpc>
                <a:spcPct val="155000"/>
              </a:lnSpc>
            </a:pPr>
            <a:r>
              <a:rPr sz="1150" b="0" i="0">
                <a:solidFill>
                  <a:srgbClr val="1F1F1F"/>
                </a:solidFill>
                <a:latin typeface="微软雅黑"/>
                <a:ea typeface="微软雅黑"/>
              </a:rPr>
              <a:t>省文旅厅等11个省直单位出台实施意见，</a:t>
            </a:r>
          </a:p>
          <a:p>
            <a:pPr algn="l">
              <a:lnSpc>
                <a:spcPct val="155000"/>
              </a:lnSpc>
            </a:pPr>
            <a:r>
              <a:rPr sz="1150" b="0" i="0">
                <a:solidFill>
                  <a:srgbClr val="1F1F1F"/>
                </a:solidFill>
                <a:latin typeface="微软雅黑"/>
                <a:ea typeface="微软雅黑"/>
              </a:rPr>
              <a:t>支持韶山建设具有国际影响力的红色旅游目的</a:t>
            </a:r>
          </a:p>
          <a:p>
            <a:pPr algn="l">
              <a:lnSpc>
                <a:spcPct val="155000"/>
              </a:lnSpc>
            </a:pPr>
            <a:r>
              <a:rPr sz="1150" b="0" i="0">
                <a:solidFill>
                  <a:srgbClr val="1F1F1F"/>
                </a:solidFill>
                <a:latin typeface="微软雅黑"/>
                <a:ea typeface="微软雅黑"/>
              </a:rPr>
              <a:t>地。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082076" y="1325880"/>
            <a:ext cx="3515258" cy="3246120"/>
          </a:xfrm>
          <a:prstGeom prst="rect">
            <a:avLst/>
          </a:prstGeom>
          <a:solidFill>
            <a:srgbClr val="FB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082076" y="1325880"/>
            <a:ext cx="45720" cy="3246120"/>
          </a:xfrm>
          <a:prstGeom prst="rect">
            <a:avLst/>
          </a:prstGeom>
          <a:solidFill>
            <a:srgbClr val="B81C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56396" y="1554480"/>
            <a:ext cx="2966618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550" b="1" i="0">
                <a:solidFill>
                  <a:srgbClr val="8A1116"/>
                </a:solidFill>
                <a:latin typeface="微软雅黑"/>
                <a:ea typeface="微软雅黑"/>
              </a:rPr>
              <a:t>文化遗产保护传承
「十五五」</a:t>
            </a:r>
          </a:p>
          <a:p>
            <a:pPr algn="l">
              <a:lnSpc>
                <a:spcPct val="115000"/>
              </a:lnSpc>
            </a:pPr>
            <a:r>
              <a:rPr sz="1550" b="1" i="0">
                <a:solidFill>
                  <a:srgbClr val="8A1116"/>
                </a:solidFill>
                <a:latin typeface="微软雅黑"/>
                <a:ea typeface="微软雅黑"/>
              </a:rPr>
              <a:t>规划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356396" y="2304288"/>
            <a:ext cx="457200" cy="32004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356396" y="2432304"/>
            <a:ext cx="2966618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C9A227"/>
                </a:solidFill>
                <a:latin typeface="微软雅黑"/>
                <a:ea typeface="微软雅黑"/>
              </a:rPr>
              <a:t>2026年9月29日刚印发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56396" y="2798064"/>
            <a:ext cx="2966618" cy="1645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sz="1150" b="0" i="0">
                <a:solidFill>
                  <a:srgbClr val="1F1F1F"/>
                </a:solidFill>
                <a:latin typeface="微软雅黑"/>
                <a:ea typeface="微软雅黑"/>
              </a:rPr>
              <a:t>中办国办印发，提出完善红色资源相关制度、</a:t>
            </a:r>
          </a:p>
          <a:p>
            <a:pPr algn="l">
              <a:lnSpc>
                <a:spcPct val="155000"/>
              </a:lnSpc>
            </a:pPr>
            <a:r>
              <a:rPr sz="1150" b="0" i="0">
                <a:solidFill>
                  <a:srgbClr val="1F1F1F"/>
                </a:solidFill>
                <a:latin typeface="微软雅黑"/>
                <a:ea typeface="微软雅黑"/>
              </a:rPr>
              <a:t>建立国家文化遗产资源大数据库、</a:t>
            </a:r>
          </a:p>
          <a:p>
            <a:pPr algn="l">
              <a:lnSpc>
                <a:spcPct val="155000"/>
              </a:lnSpc>
            </a:pPr>
            <a:r>
              <a:rPr sz="1150" b="0" i="0">
                <a:solidFill>
                  <a:srgbClr val="1F1F1F"/>
                </a:solidFill>
                <a:latin typeface="微软雅黑"/>
                <a:ea typeface="微软雅黑"/>
              </a:rPr>
              <a:t>培育传承体验新场景，2030年形成文化遗产</a:t>
            </a:r>
          </a:p>
          <a:p>
            <a:pPr algn="l">
              <a:lnSpc>
                <a:spcPct val="155000"/>
              </a:lnSpc>
            </a:pPr>
            <a:r>
              <a:rPr sz="1150" b="0" i="0">
                <a:solidFill>
                  <a:srgbClr val="1F1F1F"/>
                </a:solidFill>
                <a:latin typeface="微软雅黑"/>
                <a:ea typeface="微软雅黑"/>
              </a:rPr>
              <a:t>大保护格局。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85800" y="4754880"/>
            <a:ext cx="10820095" cy="960120"/>
          </a:xfrm>
          <a:prstGeom prst="rect">
            <a:avLst/>
          </a:prstGeom>
          <a:solidFill>
            <a:srgbClr val="8A11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069848" y="4937760"/>
            <a:ext cx="999713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500"/>
              </a:spcAft>
            </a:pPr>
            <a:r>
              <a:rPr sz="1300" b="1" i="0">
                <a:solidFill>
                  <a:srgbClr val="FFFFFF"/>
                </a:solidFill>
                <a:latin typeface="微软雅黑"/>
                <a:ea typeface="微软雅黑"/>
              </a:rPr>
              <a:t>2026年是红军长征胜利90周年；全国红色旅游年接待人数已突破20亿人次、市场规模达万亿级。</a:t>
            </a:r>
          </a:p>
          <a:p>
            <a:pPr algn="l"/>
            <a:r>
              <a:rPr sz="1200" b="0" i="0">
                <a:solidFill>
                  <a:srgbClr val="F0DCDC"/>
                </a:solidFill>
                <a:latin typeface="微软雅黑"/>
                <a:ea typeface="微软雅黑"/>
              </a:rPr>
              <a:t>未来三到五年，红色文化数字化具备「国家资金、地方指标、社会情绪」三重确定性。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85800" y="6291072"/>
            <a:ext cx="10820095" cy="10972"/>
          </a:xfrm>
          <a:prstGeom prst="rect">
            <a:avLst/>
          </a:prstGeom>
          <a:solidFill>
            <a:srgbClr val="E4D9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85800" y="6382512"/>
            <a:ext cx="749807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6B6B"/>
                </a:solidFill>
                <a:latin typeface="微软雅黑"/>
                <a:ea typeface="微软雅黑"/>
              </a:rPr>
              <a:t>韶山红客共创基地 ｜ 总体策划与运营方案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595360" y="6382512"/>
            <a:ext cx="290779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0" i="0">
                <a:solidFill>
                  <a:srgbClr val="6B6B6B"/>
                </a:solidFill>
                <a:latin typeface="微软雅黑"/>
                <a:ea typeface="微软雅黑"/>
              </a:rPr>
              <a:t>05 / 24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502920"/>
            <a:ext cx="50292" cy="384048"/>
          </a:xfrm>
          <a:prstGeom prst="rect">
            <a:avLst/>
          </a:prstGeom>
          <a:solidFill>
            <a:srgbClr val="B81C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86968" y="457200"/>
            <a:ext cx="804672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200" b="1" i="0">
                <a:solidFill>
                  <a:srgbClr val="8A1116"/>
                </a:solidFill>
                <a:latin typeface="微软雅黑"/>
                <a:ea typeface="微软雅黑"/>
              </a:rPr>
              <a:t>破题：游客不会为「看」而停留，只会为「成为」而停留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95360" y="521208"/>
            <a:ext cx="2907792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1" i="0" spc="200">
                <a:solidFill>
                  <a:srgbClr val="C9A227"/>
                </a:solidFill>
                <a:latin typeface="微软雅黑"/>
                <a:ea typeface="微软雅黑"/>
              </a:rPr>
              <a:t>01 大势判断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1353312"/>
            <a:ext cx="10820095" cy="1298448"/>
          </a:xfrm>
          <a:prstGeom prst="rect">
            <a:avLst/>
          </a:prstGeom>
          <a:solidFill>
            <a:srgbClr val="B81C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69848" y="1572768"/>
            <a:ext cx="9997135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2200" b="1" i="0">
                <a:solidFill>
                  <a:srgbClr val="FFFFFF"/>
                </a:solidFill>
                <a:latin typeface="微软雅黑"/>
                <a:ea typeface="微软雅黑"/>
              </a:rPr>
              <a:t>把「观看」改造成「参与」，把「路过的人」改造成「其中有我」</a:t>
            </a:r>
          </a:p>
          <a:p>
            <a:pPr algn="ctr">
              <a:spcBef>
                <a:spcPts val="1000"/>
              </a:spcBef>
            </a:pPr>
            <a:r>
              <a:rPr sz="1250" b="0" i="0">
                <a:solidFill>
                  <a:srgbClr val="F0DCDC"/>
                </a:solidFill>
                <a:latin typeface="微软雅黑"/>
                <a:ea typeface="微软雅黑"/>
              </a:rPr>
              <a:t>1925年，毛泽东在韶山建立了中国共产党第一个农村党支部——中共韶山特别支部</a:t>
            </a:r>
          </a:p>
        </p:txBody>
      </p:sp>
      <p:sp>
        <p:nvSpPr>
          <p:cNvPr id="7" name="Rectangle 6"/>
          <p:cNvSpPr/>
          <p:nvPr/>
        </p:nvSpPr>
        <p:spPr>
          <a:xfrm>
            <a:off x="685800" y="2926080"/>
            <a:ext cx="5300319" cy="2834640"/>
          </a:xfrm>
          <a:prstGeom prst="rect">
            <a:avLst/>
          </a:prstGeom>
          <a:solidFill>
            <a:srgbClr val="FB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85800" y="2926080"/>
            <a:ext cx="45720" cy="2834640"/>
          </a:xfrm>
          <a:prstGeom prst="rect">
            <a:avLst/>
          </a:prstGeom>
          <a:solidFill>
            <a:srgbClr val="6B6B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96696" y="3163824"/>
            <a:ext cx="4660239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400" b="1" i="0">
                <a:solidFill>
                  <a:srgbClr val="6B6B6B"/>
                </a:solidFill>
                <a:latin typeface="微软雅黑"/>
                <a:ea typeface="微软雅黑"/>
              </a:rPr>
              <a:t>旁观者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96696" y="3712463"/>
            <a:ext cx="4660239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6B6B6B"/>
                </a:solidFill>
                <a:latin typeface="微软雅黑"/>
                <a:ea typeface="微软雅黑"/>
              </a:rPr>
              <a:t>拍完照就走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96696" y="4206240"/>
            <a:ext cx="4660239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C9A227"/>
                </a:solidFill>
                <a:latin typeface="微软雅黑"/>
                <a:ea typeface="微软雅黑"/>
              </a:rPr>
              <a:t>▪ </a:t>
            </a:r>
            <a:r>
              <a:rPr sz="1250" b="0" i="0">
                <a:solidFill>
                  <a:srgbClr val="1F1F1F"/>
                </a:solidFill>
                <a:latin typeface="微软雅黑"/>
                <a:ea typeface="微软雅黑"/>
              </a:rPr>
              <a:t>在这里没有身份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96696" y="4626864"/>
            <a:ext cx="4660239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C9A227"/>
                </a:solidFill>
                <a:latin typeface="微软雅黑"/>
                <a:ea typeface="微软雅黑"/>
              </a:rPr>
              <a:t>▪ </a:t>
            </a:r>
            <a:r>
              <a:rPr sz="1250" b="0" i="0">
                <a:solidFill>
                  <a:srgbClr val="1F1F1F"/>
                </a:solidFill>
                <a:latin typeface="微软雅黑"/>
                <a:ea typeface="微软雅黑"/>
              </a:rPr>
              <a:t>不产出、不传播、不回来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96696" y="5047488"/>
            <a:ext cx="4660239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C9A227"/>
                </a:solidFill>
                <a:latin typeface="微软雅黑"/>
                <a:ea typeface="微软雅黑"/>
              </a:rPr>
              <a:t>▪ </a:t>
            </a:r>
            <a:r>
              <a:rPr sz="1250" b="0" i="0">
                <a:solidFill>
                  <a:srgbClr val="1F1F1F"/>
                </a:solidFill>
                <a:latin typeface="微软雅黑"/>
                <a:ea typeface="微软雅黑"/>
              </a:rPr>
              <a:t>停留时长最短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205575" y="2926080"/>
            <a:ext cx="5300319" cy="2834640"/>
          </a:xfrm>
          <a:prstGeom prst="rect">
            <a:avLst/>
          </a:prstGeom>
          <a:solidFill>
            <a:srgbClr val="F3E9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205575" y="2926080"/>
            <a:ext cx="45720" cy="2834640"/>
          </a:xfrm>
          <a:prstGeom prst="rect">
            <a:avLst/>
          </a:prstGeom>
          <a:solidFill>
            <a:srgbClr val="8A11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16471" y="3163824"/>
            <a:ext cx="4660239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400" b="1" i="0">
                <a:solidFill>
                  <a:srgbClr val="8A1116"/>
                </a:solidFill>
                <a:latin typeface="微软雅黑"/>
                <a:ea typeface="微软雅黑"/>
              </a:rPr>
              <a:t>其中有我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16471" y="3712463"/>
            <a:ext cx="4660239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B81C22"/>
                </a:solidFill>
                <a:latin typeface="微软雅黑"/>
                <a:ea typeface="微软雅黑"/>
              </a:rPr>
              <a:t>多住一晚、带朋友再来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16471" y="4206240"/>
            <a:ext cx="4660239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C9A227"/>
                </a:solidFill>
                <a:latin typeface="微软雅黑"/>
                <a:ea typeface="微软雅黑"/>
              </a:rPr>
              <a:t>▪ </a:t>
            </a:r>
            <a:r>
              <a:rPr sz="1250" b="0" i="0">
                <a:solidFill>
                  <a:srgbClr val="1F1F1F"/>
                </a:solidFill>
                <a:latin typeface="微软雅黑"/>
                <a:ea typeface="微软雅黑"/>
              </a:rPr>
              <a:t>被授予身份、交付任务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16471" y="4626864"/>
            <a:ext cx="4660239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C9A227"/>
                </a:solidFill>
                <a:latin typeface="微软雅黑"/>
                <a:ea typeface="微软雅黑"/>
              </a:rPr>
              <a:t>▪ </a:t>
            </a:r>
            <a:r>
              <a:rPr sz="1250" b="0" i="0">
                <a:solidFill>
                  <a:srgbClr val="1F1F1F"/>
                </a:solidFill>
                <a:latin typeface="微软雅黑"/>
                <a:ea typeface="微软雅黑"/>
              </a:rPr>
              <a:t>作品有署名、被传播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16471" y="5047488"/>
            <a:ext cx="4660239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C9A227"/>
                </a:solidFill>
                <a:latin typeface="微软雅黑"/>
                <a:ea typeface="微软雅黑"/>
              </a:rPr>
              <a:t>▪ </a:t>
            </a:r>
            <a:r>
              <a:rPr sz="1250" b="0" i="0">
                <a:solidFill>
                  <a:srgbClr val="1F1F1F"/>
                </a:solidFill>
                <a:latin typeface="微软雅黑"/>
                <a:ea typeface="微软雅黑"/>
              </a:rPr>
              <a:t>回去以后继续创作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85800" y="6291072"/>
            <a:ext cx="10820095" cy="10972"/>
          </a:xfrm>
          <a:prstGeom prst="rect">
            <a:avLst/>
          </a:prstGeom>
          <a:solidFill>
            <a:srgbClr val="E4D9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85800" y="6382512"/>
            <a:ext cx="749807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6B6B"/>
                </a:solidFill>
                <a:latin typeface="微软雅黑"/>
                <a:ea typeface="微软雅黑"/>
              </a:rPr>
              <a:t>韶山红客共创基地 ｜ 总体策划与运营方案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595360" y="6382512"/>
            <a:ext cx="290779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0" i="0">
                <a:solidFill>
                  <a:srgbClr val="6B6B6B"/>
                </a:solidFill>
                <a:latin typeface="微软雅黑"/>
                <a:ea typeface="微软雅黑"/>
              </a:rPr>
              <a:t>06 / 24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502920"/>
            <a:ext cx="50292" cy="384048"/>
          </a:xfrm>
          <a:prstGeom prst="rect">
            <a:avLst/>
          </a:prstGeom>
          <a:solidFill>
            <a:srgbClr val="B81C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86968" y="457200"/>
            <a:ext cx="804672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200" b="1" i="0">
                <a:solidFill>
                  <a:srgbClr val="8A1116"/>
                </a:solidFill>
                <a:latin typeface="微软雅黑"/>
                <a:ea typeface="微软雅黑"/>
              </a:rPr>
              <a:t>顶层设计：官方定名与品牌数字资产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95360" y="521208"/>
            <a:ext cx="2907792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1" i="0" spc="200">
                <a:solidFill>
                  <a:srgbClr val="C9A227"/>
                </a:solidFill>
                <a:latin typeface="微软雅黑"/>
                <a:ea typeface="微软雅黑"/>
              </a:rPr>
              <a:t>02 顶层设计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1316736"/>
            <a:ext cx="5989320" cy="4480560"/>
          </a:xfrm>
          <a:prstGeom prst="rect">
            <a:avLst/>
          </a:prstGeom>
          <a:solidFill>
            <a:srgbClr val="FB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85800" y="1316736"/>
            <a:ext cx="45720" cy="4480560"/>
          </a:xfrm>
          <a:prstGeom prst="rect">
            <a:avLst/>
          </a:prstGeom>
          <a:solidFill>
            <a:srgbClr val="B81C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14983" y="1572768"/>
            <a:ext cx="14630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 i="0">
                <a:solidFill>
                  <a:srgbClr val="6B6B6B"/>
                </a:solidFill>
                <a:latin typeface="微软雅黑"/>
                <a:ea typeface="微软雅黑"/>
              </a:rPr>
              <a:t>官方全称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14600" y="1536192"/>
            <a:ext cx="384048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50" b="1" i="0">
                <a:solidFill>
                  <a:srgbClr val="8A1116"/>
                </a:solidFill>
                <a:latin typeface="微软雅黑"/>
                <a:ea typeface="微软雅黑"/>
              </a:rPr>
              <a:t>韶山红客共创基地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14983" y="2162556"/>
            <a:ext cx="14630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 i="0">
                <a:solidFill>
                  <a:srgbClr val="6B6B6B"/>
                </a:solidFill>
                <a:latin typeface="微软雅黑"/>
                <a:ea typeface="微软雅黑"/>
              </a:rPr>
              <a:t>官方简称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14600" y="2125980"/>
            <a:ext cx="384048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F1F1F"/>
                </a:solidFill>
                <a:latin typeface="微软雅黑"/>
                <a:ea typeface="微软雅黑"/>
              </a:rPr>
              <a:t>韶山红客基地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14983" y="2752344"/>
            <a:ext cx="14630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 i="0">
                <a:solidFill>
                  <a:srgbClr val="6B6B6B"/>
                </a:solidFill>
                <a:latin typeface="微软雅黑"/>
                <a:ea typeface="微软雅黑"/>
              </a:rPr>
              <a:t>总部所在地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514600" y="2715768"/>
            <a:ext cx="384048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F1F1F"/>
                </a:solidFill>
                <a:latin typeface="微软雅黑"/>
                <a:ea typeface="微软雅黑"/>
              </a:rPr>
              <a:t>韶山村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14983" y="3342132"/>
            <a:ext cx="14630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 i="0">
                <a:solidFill>
                  <a:srgbClr val="6B6B6B"/>
                </a:solidFill>
                <a:latin typeface="微软雅黑"/>
                <a:ea typeface="微软雅黑"/>
              </a:rPr>
              <a:t>官方域名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514600" y="3305556"/>
            <a:ext cx="384048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50" b="1" i="0">
                <a:solidFill>
                  <a:srgbClr val="8A1116"/>
                </a:solidFill>
                <a:latin typeface="微软雅黑"/>
                <a:ea typeface="微软雅黑"/>
              </a:rPr>
              <a:t>shao.red　｜　shaoshan.red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14983" y="3931920"/>
            <a:ext cx="14630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 i="0">
                <a:solidFill>
                  <a:srgbClr val="6B6B6B"/>
                </a:solidFill>
                <a:latin typeface="微软雅黑"/>
                <a:ea typeface="微软雅黑"/>
              </a:rPr>
              <a:t>主Slogan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514600" y="3895344"/>
            <a:ext cx="384048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50" b="1" i="0">
                <a:solidFill>
                  <a:srgbClr val="8A1116"/>
                </a:solidFill>
                <a:latin typeface="微软雅黑"/>
                <a:ea typeface="微软雅黑"/>
              </a:rPr>
              <a:t>聚天下红客，燃数字星火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14983" y="4521708"/>
            <a:ext cx="14630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 i="0">
                <a:solidFill>
                  <a:srgbClr val="6B6B6B"/>
                </a:solidFill>
                <a:latin typeface="微软雅黑"/>
                <a:ea typeface="微软雅黑"/>
              </a:rPr>
              <a:t>八字标语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514600" y="4485132"/>
            <a:ext cx="384048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F1F1F"/>
                </a:solidFill>
                <a:latin typeface="微软雅黑"/>
                <a:ea typeface="微软雅黑"/>
              </a:rPr>
              <a:t>以数护红，以正传魂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14983" y="5111496"/>
            <a:ext cx="14630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 i="0">
                <a:solidFill>
                  <a:srgbClr val="6B6B6B"/>
                </a:solidFill>
                <a:latin typeface="微软雅黑"/>
                <a:ea typeface="微软雅黑"/>
              </a:rPr>
              <a:t>一句话定位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514600" y="5074920"/>
            <a:ext cx="384048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 i="0">
                <a:solidFill>
                  <a:srgbClr val="1F1F1F"/>
                </a:solidFill>
                <a:latin typeface="微软雅黑"/>
                <a:ea typeface="微软雅黑"/>
              </a:rPr>
              <a:t>中国红色IP数字共创平台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931152" y="1316736"/>
            <a:ext cx="4572000" cy="4480560"/>
          </a:xfrm>
          <a:prstGeom prst="rect">
            <a:avLst/>
          </a:prstGeom>
          <a:solidFill>
            <a:srgbClr val="8A11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260336" y="1572768"/>
            <a:ext cx="39319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E8CE7A"/>
                </a:solidFill>
                <a:latin typeface="微软雅黑"/>
                <a:ea typeface="微软雅黑"/>
              </a:rPr>
              <a:t>为什么 shao.red 不可替代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260336" y="2103120"/>
            <a:ext cx="3913632" cy="1024128"/>
          </a:xfrm>
          <a:prstGeom prst="rect">
            <a:avLst/>
          </a:prstGeom>
          <a:solidFill>
            <a:srgbClr val="9E1B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461504" y="2212848"/>
            <a:ext cx="3566160" cy="3474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FFFFFF"/>
                </a:solidFill>
                <a:latin typeface="Arial"/>
                <a:ea typeface="Arial"/>
              </a:rPr>
              <a:t>shao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461504" y="2560320"/>
            <a:ext cx="35661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E8CE7A"/>
                </a:solidFill>
                <a:latin typeface="微软雅黑"/>
                <a:ea typeface="微软雅黑"/>
              </a:rPr>
              <a:t>韶山本源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461504" y="2816352"/>
            <a:ext cx="35661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0">
                <a:solidFill>
                  <a:srgbClr val="E8D5D6"/>
                </a:solidFill>
                <a:latin typeface="微软雅黑"/>
                <a:ea typeface="微软雅黑"/>
              </a:rPr>
              <a:t>四字符极短域名，可直读、可口播、可上物料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260336" y="3291839"/>
            <a:ext cx="3913632" cy="1024128"/>
          </a:xfrm>
          <a:prstGeom prst="rect">
            <a:avLst/>
          </a:prstGeom>
          <a:solidFill>
            <a:srgbClr val="9E1B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461504" y="3401568"/>
            <a:ext cx="3566160" cy="3474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FFFFFF"/>
                </a:solidFill>
                <a:latin typeface="Arial"/>
                <a:ea typeface="Arial"/>
              </a:rPr>
              <a:t>.red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461504" y="3749039"/>
            <a:ext cx="35661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E8CE7A"/>
                </a:solidFill>
                <a:latin typeface="微软雅黑"/>
                <a:ea typeface="微软雅黑"/>
              </a:rPr>
              <a:t>全球红色标识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461504" y="4005072"/>
            <a:ext cx="35661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0">
                <a:solidFill>
                  <a:srgbClr val="E8D5D6"/>
                </a:solidFill>
                <a:latin typeface="微软雅黑"/>
                <a:ea typeface="微软雅黑"/>
              </a:rPr>
              <a:t>已纳入工信部备案白名单，湖南可正常备案</a:t>
            </a:r>
          </a:p>
        </p:txBody>
      </p:sp>
      <p:sp>
        <p:nvSpPr>
          <p:cNvPr id="31" name="Rectangle 30"/>
          <p:cNvSpPr/>
          <p:nvPr/>
        </p:nvSpPr>
        <p:spPr>
          <a:xfrm>
            <a:off x="7260336" y="4480560"/>
            <a:ext cx="3913632" cy="1024128"/>
          </a:xfrm>
          <a:prstGeom prst="rect">
            <a:avLst/>
          </a:prstGeom>
          <a:solidFill>
            <a:srgbClr val="9E1B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7461504" y="4590288"/>
            <a:ext cx="3566160" cy="3474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FFFFFF"/>
                </a:solidFill>
                <a:latin typeface="Arial"/>
                <a:ea typeface="Arial"/>
              </a:rPr>
              <a:t>姓名.shao.red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461504" y="4937760"/>
            <a:ext cx="35661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E8CE7A"/>
                </a:solidFill>
                <a:latin typeface="微软雅黑"/>
                <a:ea typeface="微软雅黑"/>
              </a:rPr>
              <a:t>二级生态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461504" y="5193792"/>
            <a:ext cx="35661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0">
                <a:solidFill>
                  <a:srgbClr val="E8D5D6"/>
                </a:solidFill>
                <a:latin typeface="微软雅黑"/>
                <a:ea typeface="微软雅黑"/>
              </a:rPr>
              <a:t>为每位红客派发个人二级域名，一人一site</a:t>
            </a:r>
          </a:p>
        </p:txBody>
      </p:sp>
      <p:sp>
        <p:nvSpPr>
          <p:cNvPr id="35" name="Rectangle 34"/>
          <p:cNvSpPr/>
          <p:nvPr/>
        </p:nvSpPr>
        <p:spPr>
          <a:xfrm>
            <a:off x="7260336" y="4828032"/>
            <a:ext cx="3913632" cy="822960"/>
          </a:xfrm>
          <a:prstGeom prst="rect">
            <a:avLst/>
          </a:prstGeom>
          <a:solidFill>
            <a:srgbClr val="9E1B2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7461504" y="4919472"/>
            <a:ext cx="356616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E8CE7A"/>
                </a:solidFill>
                <a:latin typeface="微软雅黑"/>
                <a:ea typeface="微软雅黑"/>
              </a:rPr>
              <a:t>思想底座　｜　已上线 shao.red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461504" y="5193792"/>
            <a:ext cx="3602736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950" b="0" i="0">
                <a:solidFill>
                  <a:srgbClr val="FFFFFF"/>
                </a:solidFill>
                <a:latin typeface="微软雅黑"/>
                <a:ea typeface="微软雅黑"/>
              </a:rPr>
              <a:t>《第四世界宣言》《第零青春宣言》＋两篇论文（网页版＋PDF），</a:t>
            </a:r>
          </a:p>
          <a:p>
            <a:pPr algn="l">
              <a:lnSpc>
                <a:spcPct val="125000"/>
              </a:lnSpc>
            </a:pPr>
            <a:r>
              <a:rPr sz="950" b="0" i="0">
                <a:solidFill>
                  <a:srgbClr val="FFFFFF"/>
                </a:solidFill>
                <a:latin typeface="微软雅黑"/>
                <a:ea typeface="微软雅黑"/>
              </a:rPr>
              <a:t>为红客身份提供价值内核。</a:t>
            </a:r>
          </a:p>
        </p:txBody>
      </p:sp>
      <p:sp>
        <p:nvSpPr>
          <p:cNvPr id="38" name="Rectangle 37"/>
          <p:cNvSpPr/>
          <p:nvPr/>
        </p:nvSpPr>
        <p:spPr>
          <a:xfrm>
            <a:off x="685800" y="6291072"/>
            <a:ext cx="10820095" cy="10972"/>
          </a:xfrm>
          <a:prstGeom prst="rect">
            <a:avLst/>
          </a:prstGeom>
          <a:solidFill>
            <a:srgbClr val="E4D9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85800" y="6382512"/>
            <a:ext cx="749807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6B6B"/>
                </a:solidFill>
                <a:latin typeface="微软雅黑"/>
                <a:ea typeface="微软雅黑"/>
              </a:rPr>
              <a:t>韶山红客共创基地 ｜ 总体策划与运营方案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595360" y="6382512"/>
            <a:ext cx="290779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0" i="0">
                <a:solidFill>
                  <a:srgbClr val="6B6B6B"/>
                </a:solidFill>
                <a:latin typeface="微软雅黑"/>
                <a:ea typeface="微软雅黑"/>
              </a:rPr>
              <a:t>07 / 24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502920"/>
            <a:ext cx="50292" cy="384048"/>
          </a:xfrm>
          <a:prstGeom prst="rect">
            <a:avLst/>
          </a:prstGeom>
          <a:solidFill>
            <a:srgbClr val="B81C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86968" y="457200"/>
            <a:ext cx="804672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200" b="1" i="0">
                <a:solidFill>
                  <a:srgbClr val="8A1116"/>
                </a:solidFill>
                <a:latin typeface="微软雅黑"/>
                <a:ea typeface="微软雅黑"/>
              </a:rPr>
              <a:t>三重升维：与常规文旅基地的根本差别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95360" y="521208"/>
            <a:ext cx="2907792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1" i="0" spc="200">
                <a:solidFill>
                  <a:srgbClr val="C9A227"/>
                </a:solidFill>
                <a:latin typeface="微软雅黑"/>
                <a:ea typeface="微软雅黑"/>
              </a:rPr>
              <a:t>02 顶层设计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1325880"/>
            <a:ext cx="3515258" cy="4434840"/>
          </a:xfrm>
          <a:prstGeom prst="rect">
            <a:avLst/>
          </a:prstGeom>
          <a:solidFill>
            <a:srgbClr val="FB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85800" y="1325880"/>
            <a:ext cx="45720" cy="4434840"/>
          </a:xfrm>
          <a:prstGeom prst="rect">
            <a:avLst/>
          </a:prstGeom>
          <a:solidFill>
            <a:srgbClr val="B81C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1572768"/>
            <a:ext cx="2966618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 i="0">
                <a:solidFill>
                  <a:srgbClr val="B81C22"/>
                </a:solidFill>
                <a:latin typeface="微软雅黑"/>
                <a:ea typeface="微软雅黑"/>
              </a:rPr>
              <a:t>格局升维</a:t>
            </a:r>
          </a:p>
        </p:txBody>
      </p:sp>
      <p:sp>
        <p:nvSpPr>
          <p:cNvPr id="8" name="Rectangle 7"/>
          <p:cNvSpPr/>
          <p:nvPr/>
        </p:nvSpPr>
        <p:spPr>
          <a:xfrm>
            <a:off x="960120" y="2103120"/>
            <a:ext cx="457200" cy="32004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0120" y="2249424"/>
            <a:ext cx="2966618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50" b="1" i="0">
                <a:solidFill>
                  <a:srgbClr val="8A1116"/>
                </a:solidFill>
                <a:latin typeface="微软雅黑"/>
                <a:ea typeface="微软雅黑"/>
              </a:rPr>
              <a:t>从一个基地，到一套可复制的「韶山模式」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3017520"/>
            <a:ext cx="2966618" cy="2468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sz="1150" b="0" i="0">
                <a:solidFill>
                  <a:srgbClr val="1F1F1F"/>
                </a:solidFill>
                <a:latin typeface="微软雅黑"/>
                <a:ea typeface="微软雅黑"/>
              </a:rPr>
              <a:t>沉淀标准、工具、内容库与运营手册：</a:t>
            </a:r>
          </a:p>
          <a:p>
            <a:pPr algn="l">
              <a:lnSpc>
                <a:spcPct val="155000"/>
              </a:lnSpc>
            </a:pPr>
            <a:r>
              <a:rPr sz="1150" b="0" i="0">
                <a:solidFill>
                  <a:srgbClr val="1F1F1F"/>
                </a:solidFill>
                <a:latin typeface="微软雅黑"/>
                <a:ea typeface="微软雅黑"/>
              </a:rPr>
              <a:t>三审标准、AI提示词库与合规留痕、</a:t>
            </a:r>
          </a:p>
          <a:p>
            <a:pPr algn="l">
              <a:lnSpc>
                <a:spcPct val="155000"/>
              </a:lnSpc>
            </a:pPr>
            <a:r>
              <a:rPr sz="1150" b="0" i="0">
                <a:solidFill>
                  <a:srgbClr val="1F1F1F"/>
                </a:solidFill>
                <a:latin typeface="微软雅黑"/>
                <a:ea typeface="微软雅黑"/>
              </a:rPr>
              <a:t>数字资产确权规则、红客分级体系、</a:t>
            </a:r>
          </a:p>
          <a:p>
            <a:pPr algn="l">
              <a:lnSpc>
                <a:spcPct val="155000"/>
              </a:lnSpc>
            </a:pPr>
            <a:r>
              <a:rPr sz="1150" b="0" i="0">
                <a:solidFill>
                  <a:srgbClr val="1F1F1F"/>
                </a:solidFill>
                <a:latin typeface="微软雅黑"/>
                <a:ea typeface="微软雅黑"/>
              </a:rPr>
              <a:t>孵化分成机制。跑通后整体复制到井冈山、</a:t>
            </a:r>
          </a:p>
          <a:p>
            <a:pPr algn="l">
              <a:lnSpc>
                <a:spcPct val="155000"/>
              </a:lnSpc>
            </a:pPr>
            <a:r>
              <a:rPr sz="1150" b="0" i="0">
                <a:solidFill>
                  <a:srgbClr val="1F1F1F"/>
                </a:solidFill>
                <a:latin typeface="微软雅黑"/>
                <a:ea typeface="微软雅黑"/>
              </a:rPr>
              <a:t>遵义、延安、西柏坡。
韶山不是终点，</a:t>
            </a:r>
          </a:p>
          <a:p>
            <a:pPr algn="l">
              <a:lnSpc>
                <a:spcPct val="155000"/>
              </a:lnSpc>
            </a:pPr>
            <a:r>
              <a:rPr sz="1150" b="0" i="0">
                <a:solidFill>
                  <a:srgbClr val="1F1F1F"/>
                </a:solidFill>
                <a:latin typeface="微软雅黑"/>
                <a:ea typeface="微软雅黑"/>
              </a:rPr>
              <a:t>是母版。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383938" y="1325880"/>
            <a:ext cx="3515258" cy="4434840"/>
          </a:xfrm>
          <a:prstGeom prst="rect">
            <a:avLst/>
          </a:prstGeom>
          <a:solidFill>
            <a:srgbClr val="FB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383938" y="1325880"/>
            <a:ext cx="45720" cy="4434840"/>
          </a:xfrm>
          <a:prstGeom prst="rect">
            <a:avLst/>
          </a:prstGeom>
          <a:solidFill>
            <a:srgbClr val="B81C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58258" y="1572768"/>
            <a:ext cx="2966618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 i="0">
                <a:solidFill>
                  <a:srgbClr val="B81C22"/>
                </a:solidFill>
                <a:latin typeface="微软雅黑"/>
                <a:ea typeface="微软雅黑"/>
              </a:rPr>
              <a:t>时间升维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658258" y="2103120"/>
            <a:ext cx="457200" cy="32004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658258" y="2249424"/>
            <a:ext cx="2966618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50" b="1" i="0">
                <a:solidFill>
                  <a:srgbClr val="8A1116"/>
                </a:solidFill>
                <a:latin typeface="微软雅黑"/>
                <a:ea typeface="微软雅黑"/>
              </a:rPr>
              <a:t>五千年、三百年、百年，三重纵深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58258" y="3017520"/>
            <a:ext cx="2966618" cy="2468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sz="1150" b="0" i="0">
                <a:solidFill>
                  <a:srgbClr val="1F1F1F"/>
                </a:solidFill>
                <a:latin typeface="微软雅黑"/>
                <a:ea typeface="微软雅黑"/>
              </a:rPr>
              <a:t>把红色文化从「一段历史」扩展为一整套文明</a:t>
            </a:r>
          </a:p>
          <a:p>
            <a:pPr algn="l">
              <a:lnSpc>
                <a:spcPct val="155000"/>
              </a:lnSpc>
            </a:pPr>
            <a:r>
              <a:rPr sz="1150" b="0" i="0">
                <a:solidFill>
                  <a:srgbClr val="1F1F1F"/>
                </a:solidFill>
                <a:latin typeface="微软雅黑"/>
                <a:ea typeface="微软雅黑"/>
              </a:rPr>
              <a:t>解释系统：五千年回答「我们是谁」，</a:t>
            </a:r>
          </a:p>
          <a:p>
            <a:pPr algn="l">
              <a:lnSpc>
                <a:spcPct val="155000"/>
              </a:lnSpc>
            </a:pPr>
            <a:r>
              <a:rPr sz="1150" b="0" i="0">
                <a:solidFill>
                  <a:srgbClr val="1F1F1F"/>
                </a:solidFill>
                <a:latin typeface="微软雅黑"/>
                <a:ea typeface="微软雅黑"/>
              </a:rPr>
              <a:t>三百年回答「我们凭什么」，</a:t>
            </a:r>
          </a:p>
          <a:p>
            <a:pPr algn="l">
              <a:lnSpc>
                <a:spcPct val="155000"/>
              </a:lnSpc>
            </a:pPr>
            <a:r>
              <a:rPr sz="1150" b="0" i="0">
                <a:solidFill>
                  <a:srgbClr val="1F1F1F"/>
                </a:solidFill>
                <a:latin typeface="微软雅黑"/>
                <a:ea typeface="微软雅黑"/>
              </a:rPr>
              <a:t>百年回答「我们往哪去」。
游客带走的不只</a:t>
            </a:r>
          </a:p>
          <a:p>
            <a:pPr algn="l">
              <a:lnSpc>
                <a:spcPct val="155000"/>
              </a:lnSpc>
            </a:pPr>
            <a:r>
              <a:rPr sz="1150" b="0" i="0">
                <a:solidFill>
                  <a:srgbClr val="1F1F1F"/>
                </a:solidFill>
                <a:latin typeface="微软雅黑"/>
                <a:ea typeface="微软雅黑"/>
              </a:rPr>
              <a:t>是教育，是一把钥匙。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082076" y="1325880"/>
            <a:ext cx="3515258" cy="4434840"/>
          </a:xfrm>
          <a:prstGeom prst="rect">
            <a:avLst/>
          </a:prstGeom>
          <a:solidFill>
            <a:srgbClr val="FB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082076" y="1325880"/>
            <a:ext cx="45720" cy="4434840"/>
          </a:xfrm>
          <a:prstGeom prst="rect">
            <a:avLst/>
          </a:prstGeom>
          <a:solidFill>
            <a:srgbClr val="B81C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56396" y="1572768"/>
            <a:ext cx="2966618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 i="0">
                <a:solidFill>
                  <a:srgbClr val="B81C22"/>
                </a:solidFill>
                <a:latin typeface="微软雅黑"/>
                <a:ea typeface="微软雅黑"/>
              </a:rPr>
              <a:t>机制升维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356396" y="2103120"/>
            <a:ext cx="457200" cy="32004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356396" y="2249424"/>
            <a:ext cx="2966618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250" b="1" i="0">
                <a:solidFill>
                  <a:srgbClr val="8A1116"/>
                </a:solidFill>
                <a:latin typeface="微软雅黑"/>
                <a:ea typeface="微软雅黑"/>
              </a:rPr>
              <a:t>使命闭环与商业闭环互为燃料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56396" y="3017520"/>
            <a:ext cx="2966618" cy="2468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sz="1150" b="0" i="0">
                <a:solidFill>
                  <a:srgbClr val="1F1F1F"/>
                </a:solidFill>
                <a:latin typeface="微软雅黑"/>
                <a:ea typeface="微软雅黑"/>
              </a:rPr>
              <a:t>使命闭环：信仰、荣誉、归属、历史站位，</a:t>
            </a:r>
          </a:p>
          <a:p>
            <a:pPr algn="l">
              <a:lnSpc>
                <a:spcPct val="155000"/>
              </a:lnSpc>
            </a:pPr>
            <a:r>
              <a:rPr sz="1150" b="0" i="0">
                <a:solidFill>
                  <a:srgbClr val="1F1F1F"/>
                </a:solidFill>
                <a:latin typeface="微软雅黑"/>
                <a:ea typeface="微软雅黑"/>
              </a:rPr>
              <a:t>换来公信力与政策资源。商业闭环：收入、</a:t>
            </a:r>
          </a:p>
          <a:p>
            <a:pPr algn="l">
              <a:lnSpc>
                <a:spcPct val="155000"/>
              </a:lnSpc>
            </a:pPr>
            <a:r>
              <a:rPr sz="1150" b="0" i="0">
                <a:solidFill>
                  <a:srgbClr val="1F1F1F"/>
                </a:solidFill>
                <a:latin typeface="微软雅黑"/>
                <a:ea typeface="微软雅黑"/>
              </a:rPr>
              <a:t>分成、版权、流量，换来现金流与内容产能。</a:t>
            </a:r>
          </a:p>
          <a:p>
            <a:pPr algn="l">
              <a:lnSpc>
                <a:spcPct val="155000"/>
              </a:lnSpc>
            </a:pPr>
            <a:r>
              <a:rPr sz="1150" b="0" i="0">
                <a:solidFill>
                  <a:srgbClr val="1F1F1F"/>
                </a:solidFill>
                <a:latin typeface="微软雅黑"/>
                <a:ea typeface="微软雅黑"/>
              </a:rPr>
              <a:t>
互为燃料，谁都不断。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85800" y="6291072"/>
            <a:ext cx="10820095" cy="10972"/>
          </a:xfrm>
          <a:prstGeom prst="rect">
            <a:avLst/>
          </a:prstGeom>
          <a:solidFill>
            <a:srgbClr val="E4D9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6382512"/>
            <a:ext cx="749807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6B6B"/>
                </a:solidFill>
                <a:latin typeface="微软雅黑"/>
                <a:ea typeface="微软雅黑"/>
              </a:rPr>
              <a:t>韶山红客共创基地 ｜ 总体策划与运营方案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595360" y="6382512"/>
            <a:ext cx="290779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0" i="0">
                <a:solidFill>
                  <a:srgbClr val="6B6B6B"/>
                </a:solidFill>
                <a:latin typeface="微软雅黑"/>
                <a:ea typeface="微软雅黑"/>
              </a:rPr>
              <a:t>08 / 24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502920"/>
            <a:ext cx="50292" cy="384048"/>
          </a:xfrm>
          <a:prstGeom prst="rect">
            <a:avLst/>
          </a:prstGeom>
          <a:solidFill>
            <a:srgbClr val="B81C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86968" y="457200"/>
            <a:ext cx="804672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200" b="1" i="0">
                <a:solidFill>
                  <a:srgbClr val="8A1116"/>
                </a:solidFill>
                <a:latin typeface="微软雅黑"/>
                <a:ea typeface="微软雅黑"/>
              </a:rPr>
              <a:t>红客：一个新时代的文化身份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95360" y="521208"/>
            <a:ext cx="2907792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1" i="0" spc="200">
                <a:solidFill>
                  <a:srgbClr val="C9A227"/>
                </a:solidFill>
                <a:latin typeface="微软雅黑"/>
                <a:ea typeface="微软雅黑"/>
              </a:rPr>
              <a:t>03 红客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1325880"/>
            <a:ext cx="10820095" cy="1600200"/>
          </a:xfrm>
          <a:prstGeom prst="rect">
            <a:avLst/>
          </a:prstGeom>
          <a:solidFill>
            <a:srgbClr val="8A11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69848" y="1517904"/>
            <a:ext cx="9997135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1000"/>
              </a:spcAft>
            </a:pPr>
            <a:r>
              <a:rPr sz="1700" b="1" i="0">
                <a:solidFill>
                  <a:srgbClr val="FFFFFF"/>
                </a:solidFill>
                <a:latin typeface="微软雅黑"/>
                <a:ea typeface="微软雅黑"/>
              </a:rPr>
              <a:t>红客：以红色文化为信仰底色，以数字工具为生产手段，以正本清源与创造增量为共同事业的当代创作</a:t>
            </a:r>
          </a:p>
          <a:p>
            <a:pPr algn="l">
              <a:lnSpc>
                <a:spcPct val="140000"/>
              </a:lnSpc>
            </a:pPr>
            <a:r>
              <a:rPr sz="1700" b="1" i="0">
                <a:solidFill>
                  <a:srgbClr val="FFFFFF"/>
                </a:solidFill>
                <a:latin typeface="微软雅黑"/>
                <a:ea typeface="微软雅黑"/>
              </a:rPr>
              <a:t>者。</a:t>
            </a:r>
          </a:p>
          <a:p>
            <a:pPr algn="l"/>
            <a:r>
              <a:rPr sz="1500" b="1" i="0">
                <a:solidFill>
                  <a:srgbClr val="E8CE7A"/>
                </a:solidFill>
                <a:latin typeface="微软雅黑"/>
                <a:ea typeface="微软雅黑"/>
              </a:rPr>
              <a:t>简言之——新时代的红军，用的是笔杆子和算力。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685800" y="3127248"/>
            <a:ext cx="3515258" cy="2514600"/>
          </a:xfrm>
          <a:prstGeom prst="rect">
            <a:avLst/>
          </a:prstGeom>
          <a:solidFill>
            <a:srgbClr val="FB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85800" y="3127248"/>
            <a:ext cx="45720" cy="251460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0120" y="3383280"/>
            <a:ext cx="2966618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 i="0">
                <a:solidFill>
                  <a:srgbClr val="8A1116"/>
                </a:solidFill>
                <a:latin typeface="微软雅黑"/>
                <a:ea typeface="微软雅黑"/>
              </a:rPr>
              <a:t>人人可入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3950208"/>
            <a:ext cx="2966618" cy="1554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60000"/>
              </a:lnSpc>
            </a:pPr>
            <a:r>
              <a:rPr sz="1200" b="0" i="0">
                <a:solidFill>
                  <a:srgbClr val="1F1F1F"/>
                </a:solidFill>
                <a:latin typeface="微软雅黑"/>
                <a:ea typeface="微软雅黑"/>
              </a:rPr>
              <a:t>不必懂技术。会写、会拍、会讲、</a:t>
            </a:r>
          </a:p>
          <a:p>
            <a:pPr algn="l">
              <a:lnSpc>
                <a:spcPct val="160000"/>
              </a:lnSpc>
            </a:pPr>
            <a:r>
              <a:rPr sz="1200" b="0" i="0">
                <a:solidFill>
                  <a:srgbClr val="1F1F1F"/>
                </a:solidFill>
                <a:latin typeface="微软雅黑"/>
                <a:ea typeface="微软雅黑"/>
              </a:rPr>
              <a:t>会做手工、会组织活动，都是红客。</a:t>
            </a:r>
          </a:p>
          <a:p>
            <a:pPr algn="l">
              <a:lnSpc>
                <a:spcPct val="160000"/>
              </a:lnSpc>
            </a:pPr>
            <a:r>
              <a:rPr sz="1200" b="0" i="0">
                <a:solidFill>
                  <a:srgbClr val="1F1F1F"/>
                </a:solidFill>
                <a:latin typeface="微软雅黑"/>
                <a:ea typeface="微软雅黑"/>
              </a:rPr>
              <a:t>技术只是工具。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383938" y="3127248"/>
            <a:ext cx="3515258" cy="2514600"/>
          </a:xfrm>
          <a:prstGeom prst="rect">
            <a:avLst/>
          </a:prstGeom>
          <a:solidFill>
            <a:srgbClr val="FB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383938" y="3127248"/>
            <a:ext cx="45720" cy="251460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58258" y="3383280"/>
            <a:ext cx="2966618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 i="0">
                <a:solidFill>
                  <a:srgbClr val="8A1116"/>
                </a:solidFill>
                <a:latin typeface="微软雅黑"/>
                <a:ea typeface="微软雅黑"/>
              </a:rPr>
              <a:t>层级可扩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58258" y="3950208"/>
            <a:ext cx="2966618" cy="1554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60000"/>
              </a:lnSpc>
            </a:pPr>
            <a:r>
              <a:rPr sz="1200" b="0" i="0">
                <a:solidFill>
                  <a:srgbClr val="1F1F1F"/>
                </a:solidFill>
                <a:latin typeface="微软雅黑"/>
                <a:ea typeface="微软雅黑"/>
              </a:rPr>
              <a:t>从最外围的「来过韶山的人」，</a:t>
            </a:r>
          </a:p>
          <a:p>
            <a:pPr algn="l">
              <a:lnSpc>
                <a:spcPct val="160000"/>
              </a:lnSpc>
            </a:pPr>
            <a:r>
              <a:rPr sz="1200" b="0" i="0">
                <a:solidFill>
                  <a:srgbClr val="1F1F1F"/>
                </a:solidFill>
                <a:latin typeface="微软雅黑"/>
                <a:ea typeface="微软雅黑"/>
              </a:rPr>
              <a:t>到核心的「驻场创作者」，</a:t>
            </a:r>
          </a:p>
          <a:p>
            <a:pPr algn="l">
              <a:lnSpc>
                <a:spcPct val="160000"/>
              </a:lnSpc>
            </a:pPr>
            <a:r>
              <a:rPr sz="1200" b="0" i="0">
                <a:solidFill>
                  <a:srgbClr val="1F1F1F"/>
                </a:solidFill>
                <a:latin typeface="微软雅黑"/>
                <a:ea typeface="微软雅黑"/>
              </a:rPr>
              <a:t>都能在这一定义里找到位置。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082076" y="3127248"/>
            <a:ext cx="3515258" cy="2514600"/>
          </a:xfrm>
          <a:prstGeom prst="rect">
            <a:avLst/>
          </a:prstGeom>
          <a:solidFill>
            <a:srgbClr val="FB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082076" y="3127248"/>
            <a:ext cx="45720" cy="251460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56396" y="3383280"/>
            <a:ext cx="2966618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 i="0">
                <a:solidFill>
                  <a:srgbClr val="8A1116"/>
                </a:solidFill>
                <a:latin typeface="微软雅黑"/>
                <a:ea typeface="微软雅黑"/>
              </a:rPr>
              <a:t>边界可守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56396" y="3950208"/>
            <a:ext cx="2966618" cy="1554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60000"/>
              </a:lnSpc>
            </a:pPr>
            <a:r>
              <a:rPr sz="1200" b="0" i="0">
                <a:solidFill>
                  <a:srgbClr val="1F1F1F"/>
                </a:solidFill>
                <a:latin typeface="微软雅黑"/>
                <a:ea typeface="微软雅黑"/>
              </a:rPr>
              <a:t>定义里写死了两条底线——正本清源、</a:t>
            </a:r>
          </a:p>
          <a:p>
            <a:pPr algn="l">
              <a:lnSpc>
                <a:spcPct val="160000"/>
              </a:lnSpc>
            </a:pPr>
            <a:r>
              <a:rPr sz="1200" b="0" i="0">
                <a:solidFill>
                  <a:srgbClr val="1F1F1F"/>
                </a:solidFill>
                <a:latin typeface="微软雅黑"/>
                <a:ea typeface="微软雅黑"/>
              </a:rPr>
              <a:t>创造增量。立场不歪、不搞虚无，</a:t>
            </a:r>
          </a:p>
          <a:p>
            <a:pPr algn="l">
              <a:lnSpc>
                <a:spcPct val="160000"/>
              </a:lnSpc>
            </a:pPr>
            <a:r>
              <a:rPr sz="1200" b="0" i="0">
                <a:solidFill>
                  <a:srgbClr val="1F1F1F"/>
                </a:solidFill>
                <a:latin typeface="微软雅黑"/>
                <a:ea typeface="微软雅黑"/>
              </a:rPr>
              <a:t>才是红客。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85800" y="6291072"/>
            <a:ext cx="10820095" cy="10972"/>
          </a:xfrm>
          <a:prstGeom prst="rect">
            <a:avLst/>
          </a:prstGeom>
          <a:solidFill>
            <a:srgbClr val="E4D9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85800" y="6382512"/>
            <a:ext cx="749807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6B6B"/>
                </a:solidFill>
                <a:latin typeface="微软雅黑"/>
                <a:ea typeface="微软雅黑"/>
              </a:rPr>
              <a:t>韶山红客共创基地 ｜ 总体策划与运营方案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595360" y="6382512"/>
            <a:ext cx="290779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0" i="0">
                <a:solidFill>
                  <a:srgbClr val="6B6B6B"/>
                </a:solidFill>
                <a:latin typeface="微软雅黑"/>
                <a:ea typeface="微软雅黑"/>
              </a:rPr>
              <a:t>09 / 24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502920"/>
            <a:ext cx="50292" cy="384048"/>
          </a:xfrm>
          <a:prstGeom prst="rect">
            <a:avLst/>
          </a:prstGeom>
          <a:solidFill>
            <a:srgbClr val="B81C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86968" y="457200"/>
            <a:ext cx="804672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200" b="1" i="0">
                <a:solidFill>
                  <a:srgbClr val="8A1116"/>
                </a:solidFill>
                <a:latin typeface="微软雅黑"/>
                <a:ea typeface="微软雅黑"/>
              </a:rPr>
              <a:t>从游客到红客：四级跃迁模型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95360" y="521208"/>
            <a:ext cx="2907792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1" i="0" spc="200">
                <a:solidFill>
                  <a:srgbClr val="C9A227"/>
                </a:solidFill>
                <a:latin typeface="微软雅黑"/>
                <a:ea typeface="微软雅黑"/>
              </a:rPr>
              <a:t>03 红客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1316736"/>
            <a:ext cx="10820095" cy="1033271"/>
          </a:xfrm>
          <a:prstGeom prst="rect">
            <a:avLst/>
          </a:prstGeom>
          <a:solidFill>
            <a:srgbClr val="FB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85800" y="1316736"/>
            <a:ext cx="54864" cy="1033271"/>
          </a:xfrm>
          <a:prstGeom prst="rect">
            <a:avLst/>
          </a:prstGeom>
          <a:solidFill>
            <a:srgbClr val="B81C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23544" y="1554480"/>
            <a:ext cx="86868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 i="0">
                <a:solidFill>
                  <a:srgbClr val="D95A5F"/>
                </a:solidFill>
                <a:latin typeface="Arial"/>
                <a:ea typeface="Arial"/>
              </a:rPr>
              <a:t>L1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56232" y="1463039"/>
            <a:ext cx="13716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8A1116"/>
                </a:solidFill>
                <a:latin typeface="微软雅黑"/>
                <a:ea typeface="微软雅黑"/>
              </a:rPr>
              <a:t>访客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56232" y="1883664"/>
            <a:ext cx="3108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0" i="0">
                <a:solidFill>
                  <a:srgbClr val="6B6B6B"/>
                </a:solidFill>
                <a:latin typeface="微软雅黑"/>
                <a:ea typeface="微软雅黑"/>
              </a:rPr>
              <a:t>打卡、拍照、当天返程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120640" y="1517904"/>
            <a:ext cx="3337560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050" b="1" i="0">
                <a:solidFill>
                  <a:srgbClr val="C9A227"/>
                </a:solidFill>
                <a:latin typeface="微软雅黑"/>
                <a:ea typeface="微软雅黑"/>
              </a:rPr>
              <a:t>钩子：</a:t>
            </a:r>
            <a:r>
              <a:rPr sz="1100" b="0" i="0">
                <a:solidFill>
                  <a:srgbClr val="1F1F1F"/>
                </a:solidFill>
                <a:latin typeface="微软雅黑"/>
                <a:ea typeface="微软雅黑"/>
              </a:rPr>
              <a:t>免门槛「红客报到」扫码入口＋电子纪念凭证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41080" y="1517904"/>
            <a:ext cx="2606040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050" b="1" i="0">
                <a:solidFill>
                  <a:srgbClr val="C9A227"/>
                </a:solidFill>
                <a:latin typeface="微软雅黑"/>
                <a:ea typeface="微软雅黑"/>
              </a:rPr>
              <a:t>价值：</a:t>
            </a:r>
            <a:r>
              <a:rPr sz="1100" b="0" i="0">
                <a:solidFill>
                  <a:srgbClr val="1F1F1F"/>
                </a:solidFill>
                <a:latin typeface="微软雅黑"/>
                <a:ea typeface="微软雅黑"/>
              </a:rPr>
              <a:t>把「我来过」变成「我登记过」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85800" y="2446020"/>
            <a:ext cx="10820095" cy="1033271"/>
          </a:xfrm>
          <a:prstGeom prst="rect">
            <a:avLst/>
          </a:prstGeom>
          <a:solidFill>
            <a:srgbClr val="F3E9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85800" y="2446020"/>
            <a:ext cx="54864" cy="1033271"/>
          </a:xfrm>
          <a:prstGeom prst="rect">
            <a:avLst/>
          </a:prstGeom>
          <a:solidFill>
            <a:srgbClr val="B81C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23544" y="2683763"/>
            <a:ext cx="86868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 i="0">
                <a:solidFill>
                  <a:srgbClr val="D95A5F"/>
                </a:solidFill>
                <a:latin typeface="Arial"/>
                <a:ea typeface="Arial"/>
              </a:rPr>
              <a:t>L2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856232" y="2592324"/>
            <a:ext cx="13716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8A1116"/>
                </a:solidFill>
                <a:latin typeface="微软雅黑"/>
                <a:ea typeface="微软雅黑"/>
              </a:rPr>
              <a:t>红客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856232" y="3012948"/>
            <a:ext cx="3108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0" i="0">
                <a:solidFill>
                  <a:srgbClr val="6B6B6B"/>
                </a:solidFill>
                <a:latin typeface="微软雅黑"/>
                <a:ea typeface="微软雅黑"/>
              </a:rPr>
              <a:t>多住一晚，参与一场活动，产出一条内容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120640" y="2647188"/>
            <a:ext cx="3337560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050" b="1" i="0">
                <a:solidFill>
                  <a:srgbClr val="C9A227"/>
                </a:solidFill>
                <a:latin typeface="微软雅黑"/>
                <a:ea typeface="微软雅黑"/>
              </a:rPr>
              <a:t>钩子：</a:t>
            </a:r>
            <a:r>
              <a:rPr sz="1100" b="0" i="0">
                <a:solidFill>
                  <a:srgbClr val="1F1F1F"/>
                </a:solidFill>
                <a:latin typeface="微软雅黑"/>
                <a:ea typeface="微软雅黑"/>
              </a:rPr>
              <a:t>体验卡、敢诵局、会客厅夜话、主题家宴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641080" y="2647188"/>
            <a:ext cx="2606040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050" b="1" i="0">
                <a:solidFill>
                  <a:srgbClr val="C9A227"/>
                </a:solidFill>
                <a:latin typeface="微软雅黑"/>
                <a:ea typeface="微软雅黑"/>
              </a:rPr>
              <a:t>价值：</a:t>
            </a:r>
            <a:r>
              <a:rPr sz="1100" b="0" i="0">
                <a:solidFill>
                  <a:srgbClr val="1F1F1F"/>
                </a:solidFill>
                <a:latin typeface="微软雅黑"/>
                <a:ea typeface="微软雅黑"/>
              </a:rPr>
              <a:t>过夜率提升，UGC开始产出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85800" y="3575304"/>
            <a:ext cx="10820095" cy="1033271"/>
          </a:xfrm>
          <a:prstGeom prst="rect">
            <a:avLst/>
          </a:prstGeom>
          <a:solidFill>
            <a:srgbClr val="FB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85800" y="3575304"/>
            <a:ext cx="54864" cy="1033271"/>
          </a:xfrm>
          <a:prstGeom prst="rect">
            <a:avLst/>
          </a:prstGeom>
          <a:solidFill>
            <a:srgbClr val="B81C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23544" y="3813048"/>
            <a:ext cx="86868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 i="0">
                <a:solidFill>
                  <a:srgbClr val="D95A5F"/>
                </a:solidFill>
                <a:latin typeface="Arial"/>
                <a:ea typeface="Arial"/>
              </a:rPr>
              <a:t>L3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856232" y="3721608"/>
            <a:ext cx="13716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8A1116"/>
                </a:solidFill>
                <a:latin typeface="微软雅黑"/>
                <a:ea typeface="微软雅黑"/>
              </a:rPr>
              <a:t>创客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856232" y="4142232"/>
            <a:ext cx="3108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0" i="0">
                <a:solidFill>
                  <a:srgbClr val="6B6B6B"/>
                </a:solidFill>
                <a:latin typeface="微软雅黑"/>
                <a:ea typeface="微软雅黑"/>
              </a:rPr>
              <a:t>线上持续创作，获得收益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120640" y="3776472"/>
            <a:ext cx="3337560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050" b="1" i="0">
                <a:solidFill>
                  <a:srgbClr val="C9A227"/>
                </a:solidFill>
                <a:latin typeface="微软雅黑"/>
                <a:ea typeface="微软雅黑"/>
              </a:rPr>
              <a:t>钩子：</a:t>
            </a:r>
            <a:r>
              <a:rPr sz="1100" b="0" i="0">
                <a:solidFill>
                  <a:srgbClr val="1F1F1F"/>
                </a:solidFill>
                <a:latin typeface="微软雅黑"/>
                <a:ea typeface="微软雅黑"/>
              </a:rPr>
              <a:t>云红客会员、个人二级域名、AI工具包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641080" y="3776472"/>
            <a:ext cx="2606040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050" b="1" i="0">
                <a:solidFill>
                  <a:srgbClr val="C9A227"/>
                </a:solidFill>
                <a:latin typeface="微软雅黑"/>
                <a:ea typeface="微软雅黑"/>
              </a:rPr>
              <a:t>价值：</a:t>
            </a:r>
            <a:r>
              <a:rPr sz="1100" b="0" i="0">
                <a:solidFill>
                  <a:srgbClr val="1F1F1F"/>
                </a:solidFill>
                <a:latin typeface="微软雅黑"/>
                <a:ea typeface="微软雅黑"/>
              </a:rPr>
              <a:t>内容产能规模化，跨地域传播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85800" y="4704588"/>
            <a:ext cx="10820095" cy="1033271"/>
          </a:xfrm>
          <a:prstGeom prst="rect">
            <a:avLst/>
          </a:prstGeom>
          <a:solidFill>
            <a:srgbClr val="F3E9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85800" y="4704588"/>
            <a:ext cx="54864" cy="1033271"/>
          </a:xfrm>
          <a:prstGeom prst="rect">
            <a:avLst/>
          </a:prstGeom>
          <a:solidFill>
            <a:srgbClr val="B81C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923544" y="4942331"/>
            <a:ext cx="86868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 i="0">
                <a:solidFill>
                  <a:srgbClr val="D95A5F"/>
                </a:solidFill>
                <a:latin typeface="Arial"/>
                <a:ea typeface="Arial"/>
              </a:rPr>
              <a:t>L4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856232" y="4850892"/>
            <a:ext cx="13716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8A1116"/>
                </a:solidFill>
                <a:latin typeface="微软雅黑"/>
                <a:ea typeface="微软雅黑"/>
              </a:rPr>
              <a:t>共创者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856232" y="5271516"/>
            <a:ext cx="3108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0" i="0">
                <a:solidFill>
                  <a:srgbClr val="6B6B6B"/>
                </a:solidFill>
                <a:latin typeface="微软雅黑"/>
                <a:ea typeface="微软雅黑"/>
              </a:rPr>
              <a:t>常驻或半常驻，牵头项目，参与分成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120640" y="4905755"/>
            <a:ext cx="3337560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050" b="1" i="0">
                <a:solidFill>
                  <a:srgbClr val="C9A227"/>
                </a:solidFill>
                <a:latin typeface="微软雅黑"/>
                <a:ea typeface="微软雅黑"/>
              </a:rPr>
              <a:t>钩子：</a:t>
            </a:r>
            <a:r>
              <a:rPr sz="1100" b="0" i="0">
                <a:solidFill>
                  <a:srgbClr val="1F1F1F"/>
                </a:solidFill>
                <a:latin typeface="微软雅黑"/>
                <a:ea typeface="微软雅黑"/>
              </a:rPr>
              <a:t>工位入驻、OPC标杆孵化、项目分红权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641080" y="4905755"/>
            <a:ext cx="2606040" cy="685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050" b="1" i="0">
                <a:solidFill>
                  <a:srgbClr val="C9A227"/>
                </a:solidFill>
                <a:latin typeface="微软雅黑"/>
                <a:ea typeface="微软雅黑"/>
              </a:rPr>
              <a:t>价值：</a:t>
            </a:r>
            <a:r>
              <a:rPr sz="1100" b="0" i="0">
                <a:solidFill>
                  <a:srgbClr val="1F1F1F"/>
                </a:solidFill>
                <a:latin typeface="微软雅黑"/>
                <a:ea typeface="微软雅黑"/>
              </a:rPr>
              <a:t>常住人口与人才池形成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85800" y="5870448"/>
            <a:ext cx="1082009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B81C22"/>
                </a:solidFill>
                <a:latin typeface="微软雅黑"/>
                <a:ea typeface="微软雅黑"/>
              </a:rPr>
              <a:t>关键：每一级之间都有「即时回报」，不需要等待长期激励。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85800" y="6291072"/>
            <a:ext cx="10820095" cy="10972"/>
          </a:xfrm>
          <a:prstGeom prst="rect">
            <a:avLst/>
          </a:prstGeom>
          <a:solidFill>
            <a:srgbClr val="E4D9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85800" y="6382512"/>
            <a:ext cx="749807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6B6B"/>
                </a:solidFill>
                <a:latin typeface="微软雅黑"/>
                <a:ea typeface="微软雅黑"/>
              </a:rPr>
              <a:t>韶山红客共创基地 ｜ 总体策划与运营方案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595360" y="6382512"/>
            <a:ext cx="290779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0" i="0">
                <a:solidFill>
                  <a:srgbClr val="6B6B6B"/>
                </a:solidFill>
                <a:latin typeface="微软雅黑"/>
                <a:ea typeface="微软雅黑"/>
              </a:rPr>
              <a:t>10 / 24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502920"/>
            <a:ext cx="50292" cy="384048"/>
          </a:xfrm>
          <a:prstGeom prst="rect">
            <a:avLst/>
          </a:prstGeom>
          <a:solidFill>
            <a:srgbClr val="B81C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86968" y="457200"/>
            <a:ext cx="804672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200" b="1" i="0">
                <a:solidFill>
                  <a:srgbClr val="8A1116"/>
                </a:solidFill>
                <a:latin typeface="微软雅黑"/>
                <a:ea typeface="微软雅黑"/>
              </a:rPr>
              <a:t>目标人群：先聚同道，再聚大众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95360" y="521208"/>
            <a:ext cx="2907792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1" i="0" spc="200">
                <a:solidFill>
                  <a:srgbClr val="C9A227"/>
                </a:solidFill>
                <a:latin typeface="微软雅黑"/>
                <a:ea typeface="微软雅黑"/>
              </a:rPr>
              <a:t>03 红客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1316736"/>
            <a:ext cx="10820095" cy="822960"/>
          </a:xfrm>
          <a:prstGeom prst="rect">
            <a:avLst/>
          </a:prstGeom>
          <a:solidFill>
            <a:srgbClr val="FB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85800" y="1316736"/>
            <a:ext cx="45720" cy="822960"/>
          </a:xfrm>
          <a:prstGeom prst="rect">
            <a:avLst/>
          </a:prstGeom>
          <a:solidFill>
            <a:srgbClr val="B81C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23544" y="1408176"/>
            <a:ext cx="12344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1" i="0">
                <a:solidFill>
                  <a:srgbClr val="C9A227"/>
                </a:solidFill>
                <a:latin typeface="微软雅黑"/>
                <a:ea typeface="微软雅黑"/>
              </a:rPr>
              <a:t>核心层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58568" y="1389888"/>
            <a:ext cx="32918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 i="0">
                <a:solidFill>
                  <a:srgbClr val="8A1116"/>
                </a:solidFill>
                <a:latin typeface="微软雅黑"/>
                <a:ea typeface="微软雅黑"/>
              </a:rPr>
              <a:t>有坚定信仰的红客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0" y="1536192"/>
            <a:ext cx="5516575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6B6B6B"/>
                </a:solidFill>
                <a:latin typeface="微软雅黑"/>
                <a:ea typeface="微软雅黑"/>
              </a:rPr>
              <a:t>数量最少，纯度最高、自驱最强，是种子与精神标杆</a:t>
            </a:r>
          </a:p>
        </p:txBody>
      </p:sp>
      <p:sp>
        <p:nvSpPr>
          <p:cNvPr id="10" name="Rectangle 9"/>
          <p:cNvSpPr/>
          <p:nvPr/>
        </p:nvSpPr>
        <p:spPr>
          <a:xfrm>
            <a:off x="960120" y="2249424"/>
            <a:ext cx="10545775" cy="822960"/>
          </a:xfrm>
          <a:prstGeom prst="rect">
            <a:avLst/>
          </a:prstGeom>
          <a:solidFill>
            <a:srgbClr val="F3E9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960120" y="2249424"/>
            <a:ext cx="45720" cy="822960"/>
          </a:xfrm>
          <a:prstGeom prst="rect">
            <a:avLst/>
          </a:prstGeom>
          <a:solidFill>
            <a:srgbClr val="B81C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97864" y="2340864"/>
            <a:ext cx="12344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1" i="0">
                <a:solidFill>
                  <a:srgbClr val="C9A227"/>
                </a:solidFill>
                <a:latin typeface="微软雅黑"/>
                <a:ea typeface="微软雅黑"/>
              </a:rPr>
              <a:t>增量层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32888" y="2322576"/>
            <a:ext cx="32918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 i="0">
                <a:solidFill>
                  <a:srgbClr val="8A1116"/>
                </a:solidFill>
                <a:latin typeface="微软雅黑"/>
                <a:ea typeface="微软雅黑"/>
              </a:rPr>
              <a:t>可旅居的数字游民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43600" y="2468880"/>
            <a:ext cx="5242255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6B6B6B"/>
                </a:solidFill>
                <a:latin typeface="微软雅黑"/>
                <a:ea typeface="微软雅黑"/>
              </a:rPr>
              <a:t>需要的不只是工位和网速，而是「我在做的事有意义」的理由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234440" y="3182112"/>
            <a:ext cx="10271455" cy="822960"/>
          </a:xfrm>
          <a:prstGeom prst="rect">
            <a:avLst/>
          </a:prstGeom>
          <a:solidFill>
            <a:srgbClr val="FB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1234440" y="3182112"/>
            <a:ext cx="45720" cy="822960"/>
          </a:xfrm>
          <a:prstGeom prst="rect">
            <a:avLst/>
          </a:prstGeom>
          <a:solidFill>
            <a:srgbClr val="B81C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472184" y="3273552"/>
            <a:ext cx="12344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1" i="0">
                <a:solidFill>
                  <a:srgbClr val="C9A227"/>
                </a:solidFill>
                <a:latin typeface="微软雅黑"/>
                <a:ea typeface="微软雅黑"/>
              </a:rPr>
              <a:t>产能层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807208" y="3255264"/>
            <a:ext cx="32918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 i="0">
                <a:solidFill>
                  <a:srgbClr val="8A1116"/>
                </a:solidFill>
                <a:latin typeface="微软雅黑"/>
                <a:ea typeface="微软雅黑"/>
              </a:rPr>
              <a:t>超级个体与OPC创业者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217920" y="3401568"/>
            <a:ext cx="4967935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6B6B6B"/>
                </a:solidFill>
                <a:latin typeface="微软雅黑"/>
                <a:ea typeface="微软雅黑"/>
              </a:rPr>
              <a:t>以一人公司形态运作的内容创作者、设计师、独立开发者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508760" y="4114800"/>
            <a:ext cx="9997135" cy="822960"/>
          </a:xfrm>
          <a:prstGeom prst="rect">
            <a:avLst/>
          </a:prstGeom>
          <a:solidFill>
            <a:srgbClr val="F3E9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1508760" y="4114800"/>
            <a:ext cx="45720" cy="822960"/>
          </a:xfrm>
          <a:prstGeom prst="rect">
            <a:avLst/>
          </a:prstGeom>
          <a:solidFill>
            <a:srgbClr val="B81C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746504" y="4206240"/>
            <a:ext cx="12344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1" i="0">
                <a:solidFill>
                  <a:srgbClr val="C9A227"/>
                </a:solidFill>
                <a:latin typeface="微软雅黑"/>
                <a:ea typeface="微软雅黑"/>
              </a:rPr>
              <a:t>规模层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081528" y="4187952"/>
            <a:ext cx="32918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 i="0">
                <a:solidFill>
                  <a:srgbClr val="8A1116"/>
                </a:solidFill>
                <a:latin typeface="微软雅黑"/>
                <a:ea typeface="微软雅黑"/>
              </a:rPr>
              <a:t>研学师生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92240" y="4334256"/>
            <a:ext cx="4693615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6B6B6B"/>
                </a:solidFill>
                <a:latin typeface="微软雅黑"/>
                <a:ea typeface="微软雅黑"/>
              </a:rPr>
              <a:t>依托「我的韶山行」120余万青少年基础，把研学延伸到「带走一件作品」</a:t>
            </a:r>
          </a:p>
        </p:txBody>
      </p:sp>
      <p:sp>
        <p:nvSpPr>
          <p:cNvPr id="25" name="Rectangle 24"/>
          <p:cNvSpPr/>
          <p:nvPr/>
        </p:nvSpPr>
        <p:spPr>
          <a:xfrm>
            <a:off x="1783080" y="5047488"/>
            <a:ext cx="9722815" cy="822960"/>
          </a:xfrm>
          <a:prstGeom prst="rect">
            <a:avLst/>
          </a:prstGeom>
          <a:solidFill>
            <a:srgbClr val="FB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1783080" y="5047488"/>
            <a:ext cx="45720" cy="822960"/>
          </a:xfrm>
          <a:prstGeom prst="rect">
            <a:avLst/>
          </a:prstGeom>
          <a:solidFill>
            <a:srgbClr val="B81C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2020824" y="5138927"/>
            <a:ext cx="12344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1" i="0">
                <a:solidFill>
                  <a:srgbClr val="C9A227"/>
                </a:solidFill>
                <a:latin typeface="微软雅黑"/>
                <a:ea typeface="微软雅黑"/>
              </a:rPr>
              <a:t>外围层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355848" y="5120640"/>
            <a:ext cx="32918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 i="0">
                <a:solidFill>
                  <a:srgbClr val="8A1116"/>
                </a:solidFill>
                <a:latin typeface="微软雅黑"/>
                <a:ea typeface="微软雅黑"/>
              </a:rPr>
              <a:t>广大红友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766560" y="5266944"/>
            <a:ext cx="4419295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6B6B6B"/>
                </a:solidFill>
                <a:latin typeface="微软雅黑"/>
                <a:ea typeface="微软雅黑"/>
              </a:rPr>
              <a:t>关心红色文化、愿意传播但暂不深度参与的普通人，</a:t>
            </a:r>
          </a:p>
          <a:p>
            <a:pPr algn="l"/>
            <a:r>
              <a:rPr sz="1100" b="0" i="0">
                <a:solidFill>
                  <a:srgbClr val="6B6B6B"/>
                </a:solidFill>
                <a:latin typeface="微软雅黑"/>
                <a:ea typeface="微软雅黑"/>
              </a:rPr>
              <a:t>是流量与传播基本盘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85800" y="5989320"/>
            <a:ext cx="1082009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1" i="0">
                <a:solidFill>
                  <a:srgbClr val="B81C22"/>
                </a:solidFill>
                <a:latin typeface="微软雅黑"/>
                <a:ea typeface="微软雅黑"/>
              </a:rPr>
              <a:t>分层的目的不是区隔，而是让每一类人都在体系里找到自己的位置和下一步。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85800" y="6291072"/>
            <a:ext cx="10820095" cy="10972"/>
          </a:xfrm>
          <a:prstGeom prst="rect">
            <a:avLst/>
          </a:prstGeom>
          <a:solidFill>
            <a:srgbClr val="E4D9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85800" y="6382512"/>
            <a:ext cx="749807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6B6B"/>
                </a:solidFill>
                <a:latin typeface="微软雅黑"/>
                <a:ea typeface="微软雅黑"/>
              </a:rPr>
              <a:t>韶山红客共创基地 ｜ 总体策划与运营方案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595360" y="6382512"/>
            <a:ext cx="290779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0" i="0">
                <a:solidFill>
                  <a:srgbClr val="6B6B6B"/>
                </a:solidFill>
                <a:latin typeface="微软雅黑"/>
                <a:ea typeface="微软雅黑"/>
              </a:rPr>
              <a:t>11 / 24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502920"/>
            <a:ext cx="50292" cy="384048"/>
          </a:xfrm>
          <a:prstGeom prst="rect">
            <a:avLst/>
          </a:prstGeom>
          <a:solidFill>
            <a:srgbClr val="B81C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86968" y="457200"/>
            <a:ext cx="804672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200" b="1" i="0">
                <a:solidFill>
                  <a:srgbClr val="8A1116"/>
                </a:solidFill>
                <a:latin typeface="微软雅黑"/>
                <a:ea typeface="微软雅黑"/>
              </a:rPr>
              <a:t>内容体系：三级产品矩阵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95360" y="521208"/>
            <a:ext cx="2907792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1" i="0" spc="200">
                <a:solidFill>
                  <a:srgbClr val="C9A227"/>
                </a:solidFill>
                <a:latin typeface="微软雅黑"/>
                <a:ea typeface="微软雅黑"/>
              </a:rPr>
              <a:t>04 内容与AI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1353312"/>
            <a:ext cx="1508760" cy="402336"/>
          </a:xfrm>
          <a:prstGeom prst="rect">
            <a:avLst/>
          </a:prstGeom>
          <a:solidFill>
            <a:srgbClr val="B81C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32104" y="1435608"/>
            <a:ext cx="1216151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FFFFFF"/>
                </a:solidFill>
                <a:latin typeface="微软雅黑"/>
                <a:ea typeface="微软雅黑"/>
              </a:rPr>
              <a:t>层级</a:t>
            </a:r>
          </a:p>
        </p:txBody>
      </p:sp>
      <p:sp>
        <p:nvSpPr>
          <p:cNvPr id="7" name="Rectangle 6"/>
          <p:cNvSpPr/>
          <p:nvPr/>
        </p:nvSpPr>
        <p:spPr>
          <a:xfrm>
            <a:off x="2194560" y="1353312"/>
            <a:ext cx="3017520" cy="402336"/>
          </a:xfrm>
          <a:prstGeom prst="rect">
            <a:avLst/>
          </a:prstGeom>
          <a:solidFill>
            <a:srgbClr val="B81C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340864" y="1435608"/>
            <a:ext cx="272491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FFFFFF"/>
                </a:solidFill>
                <a:latin typeface="微软雅黑"/>
                <a:ea typeface="微软雅黑"/>
              </a:rPr>
              <a:t>产品形态</a:t>
            </a:r>
          </a:p>
        </p:txBody>
      </p:sp>
      <p:sp>
        <p:nvSpPr>
          <p:cNvPr id="9" name="Rectangle 8"/>
          <p:cNvSpPr/>
          <p:nvPr/>
        </p:nvSpPr>
        <p:spPr>
          <a:xfrm>
            <a:off x="5212079" y="1353312"/>
            <a:ext cx="3246120" cy="402336"/>
          </a:xfrm>
          <a:prstGeom prst="rect">
            <a:avLst/>
          </a:prstGeom>
          <a:solidFill>
            <a:srgbClr val="B81C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358383" y="1435608"/>
            <a:ext cx="295351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FFFFFF"/>
                </a:solidFill>
                <a:latin typeface="微软雅黑"/>
                <a:ea typeface="微软雅黑"/>
              </a:rPr>
              <a:t>内容方向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458200" y="1353312"/>
            <a:ext cx="3044952" cy="402336"/>
          </a:xfrm>
          <a:prstGeom prst="rect">
            <a:avLst/>
          </a:prstGeom>
          <a:solidFill>
            <a:srgbClr val="B81C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04504" y="1435608"/>
            <a:ext cx="275234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FFFFFF"/>
                </a:solidFill>
                <a:latin typeface="微软雅黑"/>
                <a:ea typeface="微软雅黑"/>
              </a:rPr>
              <a:t>周期与用途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85800" y="1755648"/>
            <a:ext cx="1508760" cy="1133856"/>
          </a:xfrm>
          <a:prstGeom prst="rect">
            <a:avLst/>
          </a:prstGeom>
          <a:solidFill>
            <a:srgbClr val="FB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2104" y="1938528"/>
            <a:ext cx="1216151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400" b="1" i="0">
                <a:solidFill>
                  <a:srgbClr val="B81C22"/>
                </a:solidFill>
                <a:latin typeface="微软雅黑"/>
                <a:ea typeface="微软雅黑"/>
              </a:rPr>
              <a:t>旗舰级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194560" y="1755648"/>
            <a:ext cx="3017520" cy="1133856"/>
          </a:xfrm>
          <a:prstGeom prst="rect">
            <a:avLst/>
          </a:prstGeom>
          <a:solidFill>
            <a:srgbClr val="FB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340864" y="1901952"/>
            <a:ext cx="2724912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150" b="0" i="0">
                <a:solidFill>
                  <a:srgbClr val="1F1F1F"/>
                </a:solidFill>
                <a:latin typeface="微软雅黑"/>
                <a:ea typeface="微软雅黑"/>
              </a:rPr>
              <a:t>系列纪录片／微短剧／数字沉浸展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212079" y="1755648"/>
            <a:ext cx="3246120" cy="1133856"/>
          </a:xfrm>
          <a:prstGeom prst="rect">
            <a:avLst/>
          </a:prstGeom>
          <a:solidFill>
            <a:srgbClr val="FB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358383" y="1901952"/>
            <a:ext cx="2953512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150" b="0" i="0">
                <a:solidFill>
                  <a:srgbClr val="1F1F1F"/>
                </a:solidFill>
                <a:latin typeface="微软雅黑"/>
                <a:ea typeface="微软雅黑"/>
              </a:rPr>
              <a:t>以权威党史军史为据的重大题材：</a:t>
            </a:r>
          </a:p>
          <a:p>
            <a:pPr algn="l">
              <a:lnSpc>
                <a:spcPct val="145000"/>
              </a:lnSpc>
            </a:pPr>
            <a:r>
              <a:rPr sz="1150" b="0" i="0">
                <a:solidFill>
                  <a:srgbClr val="1F1F1F"/>
                </a:solidFill>
                <a:latin typeface="微软雅黑"/>
                <a:ea typeface="微软雅黑"/>
              </a:rPr>
              <a:t>四渡赤水、长征全程、三大战役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458200" y="1755648"/>
            <a:ext cx="3044952" cy="1133856"/>
          </a:xfrm>
          <a:prstGeom prst="rect">
            <a:avLst/>
          </a:prstGeom>
          <a:solidFill>
            <a:srgbClr val="FB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604504" y="1901952"/>
            <a:ext cx="2752344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150" b="0" i="0">
                <a:solidFill>
                  <a:srgbClr val="1F1F1F"/>
                </a:solidFill>
                <a:latin typeface="微软雅黑"/>
                <a:ea typeface="微软雅黑"/>
              </a:rPr>
              <a:t>3—12个月；用于品牌立信、对外传播、</a:t>
            </a:r>
          </a:p>
          <a:p>
            <a:pPr algn="l">
              <a:lnSpc>
                <a:spcPct val="145000"/>
              </a:lnSpc>
            </a:pPr>
            <a:r>
              <a:rPr sz="1150" b="0" i="0">
                <a:solidFill>
                  <a:srgbClr val="1F1F1F"/>
                </a:solidFill>
                <a:latin typeface="微软雅黑"/>
                <a:ea typeface="微软雅黑"/>
              </a:rPr>
              <a:t>政策申报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85800" y="2889504"/>
            <a:ext cx="1508760" cy="113385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32104" y="3072384"/>
            <a:ext cx="1216151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400" b="1" i="0">
                <a:solidFill>
                  <a:srgbClr val="B81C22"/>
                </a:solidFill>
                <a:latin typeface="微软雅黑"/>
                <a:ea typeface="微软雅黑"/>
              </a:rPr>
              <a:t>标准级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194560" y="2889504"/>
            <a:ext cx="3017520" cy="113385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340864" y="3035808"/>
            <a:ext cx="2724912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150" b="0" i="0">
                <a:solidFill>
                  <a:srgbClr val="1F1F1F"/>
                </a:solidFill>
                <a:latin typeface="微软雅黑"/>
                <a:ea typeface="微软雅黑"/>
              </a:rPr>
              <a:t>单集视频、图文长稿、研学课件、</a:t>
            </a:r>
          </a:p>
          <a:p>
            <a:pPr algn="l">
              <a:lnSpc>
                <a:spcPct val="145000"/>
              </a:lnSpc>
            </a:pPr>
            <a:r>
              <a:rPr sz="1150" b="0" i="0">
                <a:solidFill>
                  <a:srgbClr val="1F1F1F"/>
                </a:solidFill>
                <a:latin typeface="微软雅黑"/>
                <a:ea typeface="微软雅黑"/>
              </a:rPr>
              <a:t>红色IP插画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212079" y="2889504"/>
            <a:ext cx="3246120" cy="113385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358383" y="3035808"/>
            <a:ext cx="2953512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150" b="0" i="0">
                <a:solidFill>
                  <a:srgbClr val="1F1F1F"/>
                </a:solidFill>
                <a:latin typeface="微软雅黑"/>
                <a:ea typeface="微软雅黑"/>
              </a:rPr>
              <a:t>三重时间纵深的常态化内容</a:t>
            </a:r>
          </a:p>
        </p:txBody>
      </p:sp>
      <p:sp>
        <p:nvSpPr>
          <p:cNvPr id="27" name="Rectangle 26"/>
          <p:cNvSpPr/>
          <p:nvPr/>
        </p:nvSpPr>
        <p:spPr>
          <a:xfrm>
            <a:off x="8458200" y="2889504"/>
            <a:ext cx="3044952" cy="113385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604504" y="3035808"/>
            <a:ext cx="2752344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150" b="0" i="0">
                <a:solidFill>
                  <a:srgbClr val="1F1F1F"/>
                </a:solidFill>
                <a:latin typeface="微软雅黑"/>
                <a:ea typeface="微软雅黑"/>
              </a:rPr>
              <a:t>1—4周；用于平台更新、流量维持、</a:t>
            </a:r>
          </a:p>
          <a:p>
            <a:pPr algn="l">
              <a:lnSpc>
                <a:spcPct val="145000"/>
              </a:lnSpc>
            </a:pPr>
            <a:r>
              <a:rPr sz="1150" b="0" i="0">
                <a:solidFill>
                  <a:srgbClr val="1F1F1F"/>
                </a:solidFill>
                <a:latin typeface="微软雅黑"/>
                <a:ea typeface="微软雅黑"/>
              </a:rPr>
              <a:t>商单转化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85800" y="4023360"/>
            <a:ext cx="1508760" cy="1133856"/>
          </a:xfrm>
          <a:prstGeom prst="rect">
            <a:avLst/>
          </a:prstGeom>
          <a:solidFill>
            <a:srgbClr val="FB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832104" y="4206240"/>
            <a:ext cx="1216151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400" b="1" i="0">
                <a:solidFill>
                  <a:srgbClr val="B81C22"/>
                </a:solidFill>
                <a:latin typeface="微软雅黑"/>
                <a:ea typeface="微软雅黑"/>
              </a:rPr>
              <a:t>毛细级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194560" y="4023360"/>
            <a:ext cx="3017520" cy="1133856"/>
          </a:xfrm>
          <a:prstGeom prst="rect">
            <a:avLst/>
          </a:prstGeom>
          <a:solidFill>
            <a:srgbClr val="FB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2340864" y="4169664"/>
            <a:ext cx="2724912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150" b="0" i="0">
                <a:solidFill>
                  <a:srgbClr val="1F1F1F"/>
                </a:solidFill>
                <a:latin typeface="微软雅黑"/>
                <a:ea typeface="微软雅黑"/>
              </a:rPr>
              <a:t>短视频、图文、声音、手作、直播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212079" y="4023360"/>
            <a:ext cx="3246120" cy="1133856"/>
          </a:xfrm>
          <a:prstGeom prst="rect">
            <a:avLst/>
          </a:prstGeom>
          <a:solidFill>
            <a:srgbClr val="FB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358383" y="4169664"/>
            <a:ext cx="2953512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150" b="0" i="0">
                <a:solidFill>
                  <a:srgbClr val="1F1F1F"/>
                </a:solidFill>
                <a:latin typeface="微软雅黑"/>
                <a:ea typeface="微软雅黑"/>
              </a:rPr>
              <a:t>游客与红客的即时创作：感想、朗诵、</a:t>
            </a:r>
          </a:p>
          <a:p>
            <a:pPr algn="l">
              <a:lnSpc>
                <a:spcPct val="145000"/>
              </a:lnSpc>
            </a:pPr>
            <a:r>
              <a:rPr sz="1150" b="0" i="0">
                <a:solidFill>
                  <a:srgbClr val="1F1F1F"/>
                </a:solidFill>
                <a:latin typeface="微软雅黑"/>
                <a:ea typeface="微软雅黑"/>
              </a:rPr>
              <a:t>打卡故事</a:t>
            </a:r>
          </a:p>
        </p:txBody>
      </p:sp>
      <p:sp>
        <p:nvSpPr>
          <p:cNvPr id="35" name="Rectangle 34"/>
          <p:cNvSpPr/>
          <p:nvPr/>
        </p:nvSpPr>
        <p:spPr>
          <a:xfrm>
            <a:off x="8458200" y="4023360"/>
            <a:ext cx="3044952" cy="1133856"/>
          </a:xfrm>
          <a:prstGeom prst="rect">
            <a:avLst/>
          </a:prstGeom>
          <a:solidFill>
            <a:srgbClr val="FB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8604504" y="4169664"/>
            <a:ext cx="2752344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150" b="0" i="0">
                <a:solidFill>
                  <a:srgbClr val="1F1F1F"/>
                </a:solidFill>
                <a:latin typeface="微软雅黑"/>
                <a:ea typeface="微软雅黑"/>
              </a:rPr>
              <a:t>当日—1周；用于UGC规模与传播扩散</a:t>
            </a:r>
          </a:p>
        </p:txBody>
      </p:sp>
      <p:sp>
        <p:nvSpPr>
          <p:cNvPr id="37" name="Rectangle 36"/>
          <p:cNvSpPr/>
          <p:nvPr/>
        </p:nvSpPr>
        <p:spPr>
          <a:xfrm>
            <a:off x="685800" y="4937760"/>
            <a:ext cx="10820095" cy="868680"/>
          </a:xfrm>
          <a:prstGeom prst="rect">
            <a:avLst/>
          </a:prstGeom>
          <a:solidFill>
            <a:srgbClr val="8A11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1051560" y="5120640"/>
            <a:ext cx="10042855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250" b="0" i="0">
                <a:solidFill>
                  <a:srgbClr val="FFFFFF"/>
                </a:solidFill>
                <a:latin typeface="微软雅黑"/>
                <a:ea typeface="微软雅黑"/>
              </a:rPr>
              <a:t>「毛细级」看起来最不起眼，却是整个流量结构的底座——</a:t>
            </a:r>
          </a:p>
          <a:p>
            <a:pPr algn="l"/>
            <a:r>
              <a:rPr sz="1300" b="1" i="0">
                <a:solidFill>
                  <a:srgbClr val="E8CE7A"/>
                </a:solidFill>
                <a:latin typeface="微软雅黑"/>
                <a:ea typeface="微软雅黑"/>
              </a:rPr>
              <a:t>1753万人次中只要有1%产出内容，就是17万条真实传播，比任何一次投流都更有效，且成本几乎为零。</a:t>
            </a:r>
          </a:p>
        </p:txBody>
      </p:sp>
      <p:sp>
        <p:nvSpPr>
          <p:cNvPr id="39" name="Rectangle 38"/>
          <p:cNvSpPr/>
          <p:nvPr/>
        </p:nvSpPr>
        <p:spPr>
          <a:xfrm>
            <a:off x="685800" y="6291072"/>
            <a:ext cx="10820095" cy="10972"/>
          </a:xfrm>
          <a:prstGeom prst="rect">
            <a:avLst/>
          </a:prstGeom>
          <a:solidFill>
            <a:srgbClr val="E4D9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85800" y="6382512"/>
            <a:ext cx="749807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6B6B"/>
                </a:solidFill>
                <a:latin typeface="微软雅黑"/>
                <a:ea typeface="微软雅黑"/>
              </a:rPr>
              <a:t>韶山红客共创基地 ｜ 总体策划与运营方案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595360" y="6382512"/>
            <a:ext cx="290779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0" i="0">
                <a:solidFill>
                  <a:srgbClr val="6B6B6B"/>
                </a:solidFill>
                <a:latin typeface="微软雅黑"/>
                <a:ea typeface="微软雅黑"/>
              </a:rPr>
              <a:t>12 / 24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502920"/>
            <a:ext cx="50292" cy="384048"/>
          </a:xfrm>
          <a:prstGeom prst="rect">
            <a:avLst/>
          </a:prstGeom>
          <a:solidFill>
            <a:srgbClr val="B81C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86968" y="457200"/>
            <a:ext cx="804672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200" b="1" i="0">
                <a:solidFill>
                  <a:srgbClr val="8A1116"/>
                </a:solidFill>
                <a:latin typeface="微软雅黑"/>
                <a:ea typeface="微软雅黑"/>
              </a:rPr>
              <a:t>创作母题：五千年、三百年、百年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95360" y="521208"/>
            <a:ext cx="2907792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1" i="0" spc="200">
                <a:solidFill>
                  <a:srgbClr val="C9A227"/>
                </a:solidFill>
                <a:latin typeface="微软雅黑"/>
                <a:ea typeface="微软雅黑"/>
              </a:rPr>
              <a:t>04 内容与AI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1371600"/>
            <a:ext cx="10820095" cy="1353312"/>
          </a:xfrm>
          <a:prstGeom prst="rect">
            <a:avLst/>
          </a:prstGeom>
          <a:solidFill>
            <a:srgbClr val="FB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85800" y="1371600"/>
            <a:ext cx="54864" cy="1353312"/>
          </a:xfrm>
          <a:prstGeom prst="rect">
            <a:avLst/>
          </a:prstGeom>
          <a:solidFill>
            <a:srgbClr val="B81C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96696" y="1554480"/>
            <a:ext cx="21945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 i="0">
                <a:solidFill>
                  <a:srgbClr val="B81C22"/>
                </a:solidFill>
                <a:latin typeface="微软雅黑"/>
                <a:ea typeface="微软雅黑"/>
              </a:rPr>
              <a:t>五千年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96696" y="2157984"/>
            <a:ext cx="23774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6B6B6B"/>
                </a:solidFill>
                <a:latin typeface="微软雅黑"/>
                <a:ea typeface="微软雅黑"/>
              </a:rPr>
              <a:t>中华文明根脉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11880" y="1572768"/>
            <a:ext cx="27432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C9A227"/>
                </a:solidFill>
                <a:latin typeface="微软雅黑"/>
                <a:ea typeface="微软雅黑"/>
              </a:rPr>
              <a:t>回答「我们是谁」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11880" y="2066543"/>
            <a:ext cx="7498079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150" b="0" i="0">
                <a:solidFill>
                  <a:srgbClr val="1F1F1F"/>
                </a:solidFill>
                <a:latin typeface="微软雅黑"/>
                <a:ea typeface="微软雅黑"/>
              </a:rPr>
              <a:t>以韶山为切口讲中华文明的连续性与大一统传统；构建可被AI调用的文明标识素材库（器物、典籍、意象、纹样）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85800" y="2852928"/>
            <a:ext cx="10820095" cy="1353312"/>
          </a:xfrm>
          <a:prstGeom prst="rect">
            <a:avLst/>
          </a:prstGeom>
          <a:solidFill>
            <a:srgbClr val="F3E9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85800" y="2852928"/>
            <a:ext cx="54864" cy="1353312"/>
          </a:xfrm>
          <a:prstGeom prst="rect">
            <a:avLst/>
          </a:prstGeom>
          <a:solidFill>
            <a:srgbClr val="B81C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96696" y="3035808"/>
            <a:ext cx="21945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 i="0">
                <a:solidFill>
                  <a:srgbClr val="B81C22"/>
                </a:solidFill>
                <a:latin typeface="微软雅黑"/>
                <a:ea typeface="微软雅黑"/>
              </a:rPr>
              <a:t>三百年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96696" y="3639312"/>
            <a:ext cx="23774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6B6B6B"/>
                </a:solidFill>
                <a:latin typeface="微软雅黑"/>
                <a:ea typeface="微软雅黑"/>
              </a:rPr>
              <a:t>湖湘文脉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11880" y="3054096"/>
            <a:ext cx="27432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C9A227"/>
                </a:solidFill>
                <a:latin typeface="微软雅黑"/>
                <a:ea typeface="微软雅黑"/>
              </a:rPr>
              <a:t>回答「我们凭什么」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11880" y="3547872"/>
            <a:ext cx="7498079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150" b="0" i="0">
                <a:solidFill>
                  <a:srgbClr val="1F1F1F"/>
                </a:solidFill>
                <a:latin typeface="微软雅黑"/>
                <a:ea typeface="微软雅黑"/>
              </a:rPr>
              <a:t>经世致用、实事求是、敢为人先的湖湘学派脉络；青年毛泽东的游学与求索之路，与岳麓书院、</a:t>
            </a:r>
          </a:p>
          <a:p>
            <a:pPr algn="l">
              <a:lnSpc>
                <a:spcPct val="150000"/>
              </a:lnSpc>
            </a:pPr>
            <a:r>
              <a:rPr sz="1150" b="0" i="0">
                <a:solidFill>
                  <a:srgbClr val="1F1F1F"/>
                </a:solidFill>
                <a:latin typeface="微软雅黑"/>
                <a:ea typeface="微软雅黑"/>
              </a:rPr>
              <a:t>第一师范形成线路闭环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85800" y="4334256"/>
            <a:ext cx="10820095" cy="1353312"/>
          </a:xfrm>
          <a:prstGeom prst="rect">
            <a:avLst/>
          </a:prstGeom>
          <a:solidFill>
            <a:srgbClr val="FB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85800" y="4334256"/>
            <a:ext cx="54864" cy="1353312"/>
          </a:xfrm>
          <a:prstGeom prst="rect">
            <a:avLst/>
          </a:prstGeom>
          <a:solidFill>
            <a:srgbClr val="B81C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96696" y="4517136"/>
            <a:ext cx="219456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600" b="1" i="0">
                <a:solidFill>
                  <a:srgbClr val="B81C22"/>
                </a:solidFill>
                <a:latin typeface="微软雅黑"/>
                <a:ea typeface="微软雅黑"/>
              </a:rPr>
              <a:t>百年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96696" y="5120640"/>
            <a:ext cx="23774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6B6B6B"/>
                </a:solidFill>
                <a:latin typeface="微软雅黑"/>
                <a:ea typeface="微软雅黑"/>
              </a:rPr>
              <a:t>红色基因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611880" y="4535424"/>
            <a:ext cx="27432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C9A227"/>
                </a:solidFill>
                <a:latin typeface="微软雅黑"/>
                <a:ea typeface="微软雅黑"/>
              </a:rPr>
              <a:t>回答「我们往哪去」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11880" y="5029200"/>
            <a:ext cx="7498079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150" b="0" i="0">
                <a:solidFill>
                  <a:srgbClr val="1F1F1F"/>
                </a:solidFill>
                <a:latin typeface="微软雅黑"/>
                <a:ea typeface="微软雅黑"/>
              </a:rPr>
              <a:t>以权威党史军史为依据的红色IP重述与再创作——基地最核心、最刚需、也最需要合规保护的板块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5800" y="5870448"/>
            <a:ext cx="1082009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B81C22"/>
                </a:solidFill>
                <a:latin typeface="微软雅黑"/>
                <a:ea typeface="微软雅黑"/>
              </a:rPr>
              <a:t>三重纵深把「红色文化」从一段历史，扩展为一整套文明解释系统。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85800" y="6291072"/>
            <a:ext cx="10820095" cy="10972"/>
          </a:xfrm>
          <a:prstGeom prst="rect">
            <a:avLst/>
          </a:prstGeom>
          <a:solidFill>
            <a:srgbClr val="E4D9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85800" y="6382512"/>
            <a:ext cx="749807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6B6B"/>
                </a:solidFill>
                <a:latin typeface="微软雅黑"/>
                <a:ea typeface="微软雅黑"/>
              </a:rPr>
              <a:t>韶山红客共创基地 ｜ 总体策划与运营方案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595360" y="6382512"/>
            <a:ext cx="290779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0" i="0">
                <a:solidFill>
                  <a:srgbClr val="6B6B6B"/>
                </a:solidFill>
                <a:latin typeface="微软雅黑"/>
                <a:ea typeface="微软雅黑"/>
              </a:rPr>
              <a:t>13 / 24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502920"/>
            <a:ext cx="50292" cy="384048"/>
          </a:xfrm>
          <a:prstGeom prst="rect">
            <a:avLst/>
          </a:prstGeom>
          <a:solidFill>
            <a:srgbClr val="B81C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86968" y="457200"/>
            <a:ext cx="804672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200" b="1" i="0">
                <a:solidFill>
                  <a:srgbClr val="8A1116"/>
                </a:solidFill>
                <a:latin typeface="微软雅黑"/>
                <a:ea typeface="微软雅黑"/>
              </a:rPr>
              <a:t>AI赋能：红色创客的「新农具」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95360" y="521208"/>
            <a:ext cx="2907792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1" i="0" spc="200">
                <a:solidFill>
                  <a:srgbClr val="C9A227"/>
                </a:solidFill>
                <a:latin typeface="微软雅黑"/>
                <a:ea typeface="微软雅黑"/>
              </a:rPr>
              <a:t>04 内容与AI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1298448"/>
            <a:ext cx="10820095" cy="841248"/>
          </a:xfrm>
          <a:prstGeom prst="rect">
            <a:avLst/>
          </a:prstGeom>
          <a:solidFill>
            <a:srgbClr val="F3E9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85800" y="1298448"/>
            <a:ext cx="45720" cy="84124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1444752"/>
            <a:ext cx="10042855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250" b="1" i="0">
                <a:solidFill>
                  <a:srgbClr val="8A1116"/>
                </a:solidFill>
                <a:latin typeface="微软雅黑"/>
                <a:ea typeface="微软雅黑"/>
              </a:rPr>
              <a:t>AI不是噱头，而是项目成立的技术前提——红色文化创作门槛极高，需要文史功底、考据时间、制作能力，</a:t>
            </a:r>
          </a:p>
          <a:p>
            <a:pPr algn="l">
              <a:lnSpc>
                <a:spcPct val="145000"/>
              </a:lnSpc>
            </a:pPr>
            <a:r>
              <a:rPr sz="1250" b="1" i="0">
                <a:solidFill>
                  <a:srgbClr val="8A1116"/>
                </a:solidFill>
                <a:latin typeface="微软雅黑"/>
                <a:ea typeface="微软雅黑"/>
              </a:rPr>
              <a:t>而AI恰好能把这三种成本同时压低。</a:t>
            </a:r>
          </a:p>
        </p:txBody>
      </p:sp>
      <p:sp>
        <p:nvSpPr>
          <p:cNvPr id="8" name="Rectangle 7"/>
          <p:cNvSpPr/>
          <p:nvPr/>
        </p:nvSpPr>
        <p:spPr>
          <a:xfrm>
            <a:off x="685800" y="2359152"/>
            <a:ext cx="5300319" cy="1572768"/>
          </a:xfrm>
          <a:prstGeom prst="rect">
            <a:avLst/>
          </a:prstGeom>
          <a:solidFill>
            <a:srgbClr val="FB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85800" y="2359152"/>
            <a:ext cx="45720" cy="1572768"/>
          </a:xfrm>
          <a:prstGeom prst="rect">
            <a:avLst/>
          </a:prstGeom>
          <a:solidFill>
            <a:srgbClr val="B81C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60120" y="2542032"/>
            <a:ext cx="4751679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50" b="1" i="0">
                <a:solidFill>
                  <a:srgbClr val="8A1116"/>
                </a:solidFill>
                <a:latin typeface="微软雅黑"/>
                <a:ea typeface="微软雅黑"/>
              </a:rPr>
              <a:t>AI创作工具平台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60120" y="2980944"/>
            <a:ext cx="4751679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100" b="0" i="0">
                <a:solidFill>
                  <a:srgbClr val="1F1F1F"/>
                </a:solidFill>
                <a:latin typeface="微软雅黑"/>
                <a:ea typeface="微软雅黑"/>
              </a:rPr>
              <a:t>史料检索与校核、脚本生成、分镜生成、图像与配音生成、</a:t>
            </a:r>
          </a:p>
          <a:p>
            <a:pPr algn="l">
              <a:lnSpc>
                <a:spcPct val="150000"/>
              </a:lnSpc>
            </a:pPr>
            <a:r>
              <a:rPr sz="1100" b="0" i="0">
                <a:solidFill>
                  <a:srgbClr val="1F1F1F"/>
                </a:solidFill>
                <a:latin typeface="微软雅黑"/>
                <a:ea typeface="微软雅黑"/>
              </a:rPr>
              <a:t>字幕与多语言翻译。核心不是「能生成」，而是「生成的有据可查」。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05575" y="2359152"/>
            <a:ext cx="5300319" cy="1572768"/>
          </a:xfrm>
          <a:prstGeom prst="rect">
            <a:avLst/>
          </a:prstGeom>
          <a:solidFill>
            <a:srgbClr val="FB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205575" y="2359152"/>
            <a:ext cx="45720" cy="1572768"/>
          </a:xfrm>
          <a:prstGeom prst="rect">
            <a:avLst/>
          </a:prstGeom>
          <a:solidFill>
            <a:srgbClr val="B81C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79895" y="2542032"/>
            <a:ext cx="4751679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50" b="1" i="0">
                <a:solidFill>
                  <a:srgbClr val="8A1116"/>
                </a:solidFill>
                <a:latin typeface="微软雅黑"/>
                <a:ea typeface="微软雅黑"/>
              </a:rPr>
              <a:t>AI内容创作流水线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79895" y="2980944"/>
            <a:ext cx="4751679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100" b="0" i="0">
                <a:solidFill>
                  <a:srgbClr val="1F1F1F"/>
                </a:solidFill>
                <a:latin typeface="微软雅黑"/>
                <a:ea typeface="微软雅黑"/>
              </a:rPr>
              <a:t>把一条内容拆成可分工的工序（选题—考据—脚本—制作—审定—分发—复</a:t>
            </a:r>
          </a:p>
          <a:p>
            <a:pPr algn="l">
              <a:lnSpc>
                <a:spcPct val="150000"/>
              </a:lnSpc>
            </a:pPr>
            <a:r>
              <a:rPr sz="1100" b="0" i="0">
                <a:solidFill>
                  <a:srgbClr val="1F1F1F"/>
                </a:solidFill>
                <a:latin typeface="微软雅黑"/>
                <a:ea typeface="微软雅黑"/>
              </a:rPr>
              <a:t>盘），让不同水平的红客都能接手其中一环。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85800" y="4114800"/>
            <a:ext cx="5300319" cy="1572768"/>
          </a:xfrm>
          <a:prstGeom prst="rect">
            <a:avLst/>
          </a:prstGeom>
          <a:solidFill>
            <a:srgbClr val="FB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85800" y="4114800"/>
            <a:ext cx="45720" cy="1572768"/>
          </a:xfrm>
          <a:prstGeom prst="rect">
            <a:avLst/>
          </a:prstGeom>
          <a:solidFill>
            <a:srgbClr val="B81C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60120" y="4297680"/>
            <a:ext cx="4751679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50" b="1" i="0">
                <a:solidFill>
                  <a:srgbClr val="8A1116"/>
                </a:solidFill>
                <a:latin typeface="微软雅黑"/>
                <a:ea typeface="微软雅黑"/>
              </a:rPr>
              <a:t>AI超级个体支持计划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0120" y="4736592"/>
            <a:ext cx="4751679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100" b="0" i="0">
                <a:solidFill>
                  <a:srgbClr val="1F1F1F"/>
                </a:solidFill>
                <a:latin typeface="微软雅黑"/>
                <a:ea typeface="微软雅黑"/>
              </a:rPr>
              <a:t>为能力强的个体提供算力补贴、版权代理、商单对接，</a:t>
            </a:r>
          </a:p>
          <a:p>
            <a:pPr algn="l">
              <a:lnSpc>
                <a:spcPct val="150000"/>
              </a:lnSpc>
            </a:pPr>
            <a:r>
              <a:rPr sz="1100" b="0" i="0">
                <a:solidFill>
                  <a:srgbClr val="1F1F1F"/>
                </a:solidFill>
                <a:latin typeface="微软雅黑"/>
                <a:ea typeface="微软雅黑"/>
              </a:rPr>
              <a:t>帮助其完成从「创作者」到「一人公司」的跃迁。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205575" y="4114800"/>
            <a:ext cx="5300319" cy="1572768"/>
          </a:xfrm>
          <a:prstGeom prst="rect">
            <a:avLst/>
          </a:prstGeom>
          <a:solidFill>
            <a:srgbClr val="FB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205575" y="4114800"/>
            <a:ext cx="45720" cy="1572768"/>
          </a:xfrm>
          <a:prstGeom prst="rect">
            <a:avLst/>
          </a:prstGeom>
          <a:solidFill>
            <a:srgbClr val="B81C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79895" y="4297680"/>
            <a:ext cx="4751679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50" b="1" i="0">
                <a:solidFill>
                  <a:srgbClr val="8A1116"/>
                </a:solidFill>
                <a:latin typeface="微软雅黑"/>
                <a:ea typeface="微软雅黑"/>
              </a:rPr>
              <a:t>AI OPC孵化器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79895" y="4736592"/>
            <a:ext cx="4751679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100" b="0" i="0">
                <a:solidFill>
                  <a:srgbClr val="1F1F1F"/>
                </a:solidFill>
                <a:latin typeface="微软雅黑"/>
                <a:ea typeface="微软雅黑"/>
              </a:rPr>
              <a:t>面向一人公司形态的创业主体，提供从注册、代账、</a:t>
            </a:r>
          </a:p>
          <a:p>
            <a:pPr algn="l">
              <a:lnSpc>
                <a:spcPct val="150000"/>
              </a:lnSpc>
            </a:pPr>
            <a:r>
              <a:rPr sz="1100" b="0" i="0">
                <a:solidFill>
                  <a:srgbClr val="1F1F1F"/>
                </a:solidFill>
                <a:latin typeface="微软雅黑"/>
                <a:ea typeface="微软雅黑"/>
              </a:rPr>
              <a:t>合规到品牌授权的一站式服务，一个人也能合规运营一个品牌。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85800" y="6291072"/>
            <a:ext cx="10820095" cy="10972"/>
          </a:xfrm>
          <a:prstGeom prst="rect">
            <a:avLst/>
          </a:prstGeom>
          <a:solidFill>
            <a:srgbClr val="E4D9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85800" y="6382512"/>
            <a:ext cx="749807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6B6B"/>
                </a:solidFill>
                <a:latin typeface="微软雅黑"/>
                <a:ea typeface="微软雅黑"/>
              </a:rPr>
              <a:t>韶山红客共创基地 ｜ 总体策划与运营方案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595360" y="6382512"/>
            <a:ext cx="290779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0" i="0">
                <a:solidFill>
                  <a:srgbClr val="6B6B6B"/>
                </a:solidFill>
                <a:latin typeface="微软雅黑"/>
                <a:ea typeface="微软雅黑"/>
              </a:rPr>
              <a:t>14 / 24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502920"/>
            <a:ext cx="50292" cy="384048"/>
          </a:xfrm>
          <a:prstGeom prst="rect">
            <a:avLst/>
          </a:prstGeom>
          <a:solidFill>
            <a:srgbClr val="B81C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86968" y="457200"/>
            <a:ext cx="804672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200" b="1" i="0">
                <a:solidFill>
                  <a:srgbClr val="8A1116"/>
                </a:solidFill>
                <a:latin typeface="微软雅黑"/>
                <a:ea typeface="微软雅黑"/>
              </a:rPr>
              <a:t>数字资产：在2026年的合规框架里做确权与流通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95360" y="521208"/>
            <a:ext cx="2907792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1" i="0" spc="200">
                <a:solidFill>
                  <a:srgbClr val="C9A227"/>
                </a:solidFill>
                <a:latin typeface="微软雅黑"/>
                <a:ea typeface="微软雅黑"/>
              </a:rPr>
              <a:t>04 内容与AI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1325880"/>
            <a:ext cx="3515258" cy="2331720"/>
          </a:xfrm>
          <a:prstGeom prst="rect">
            <a:avLst/>
          </a:prstGeom>
          <a:solidFill>
            <a:srgbClr val="FB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85800" y="1325880"/>
            <a:ext cx="45720" cy="233172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1554480"/>
            <a:ext cx="2966618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B81C22"/>
                </a:solidFill>
                <a:latin typeface="微软雅黑"/>
                <a:ea typeface="微软雅黑"/>
              </a:rPr>
              <a:t>国标已出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2029968"/>
            <a:ext cx="2966618" cy="1463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sz="1150" b="0" i="0">
                <a:solidFill>
                  <a:srgbClr val="1F1F1F"/>
                </a:solidFill>
                <a:latin typeface="微软雅黑"/>
                <a:ea typeface="微软雅黑"/>
              </a:rPr>
              <a:t>GB/T 46842-2025《文化数字资产交易实施</a:t>
            </a:r>
          </a:p>
          <a:p>
            <a:pPr algn="l">
              <a:lnSpc>
                <a:spcPct val="155000"/>
              </a:lnSpc>
            </a:pPr>
            <a:r>
              <a:rPr sz="1150" b="0" i="0">
                <a:solidFill>
                  <a:srgbClr val="1F1F1F"/>
                </a:solidFill>
                <a:latin typeface="微软雅黑"/>
                <a:ea typeface="微软雅黑"/>
              </a:rPr>
              <a:t>指南》、GB/T 46843-2025《价值评估指南》</a:t>
            </a:r>
          </a:p>
          <a:p>
            <a:pPr algn="l">
              <a:lnSpc>
                <a:spcPct val="155000"/>
              </a:lnSpc>
            </a:pPr>
            <a:r>
              <a:rPr sz="1150" b="0" i="0">
                <a:solidFill>
                  <a:srgbClr val="1F1F1F"/>
                </a:solidFill>
                <a:latin typeface="微软雅黑"/>
                <a:ea typeface="微软雅黑"/>
              </a:rPr>
              <a:t>2026年1月1日实施，文化数字资产成为被正</a:t>
            </a:r>
          </a:p>
          <a:p>
            <a:pPr algn="l">
              <a:lnSpc>
                <a:spcPct val="155000"/>
              </a:lnSpc>
            </a:pPr>
            <a:r>
              <a:rPr sz="1150" b="0" i="0">
                <a:solidFill>
                  <a:srgbClr val="1F1F1F"/>
                </a:solidFill>
                <a:latin typeface="微软雅黑"/>
                <a:ea typeface="微软雅黑"/>
              </a:rPr>
              <a:t>式承认的资产门类。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3938" y="1325880"/>
            <a:ext cx="3515258" cy="2331720"/>
          </a:xfrm>
          <a:prstGeom prst="rect">
            <a:avLst/>
          </a:prstGeom>
          <a:solidFill>
            <a:srgbClr val="FB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83938" y="1325880"/>
            <a:ext cx="45720" cy="233172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58258" y="1554480"/>
            <a:ext cx="2966618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B81C22"/>
                </a:solidFill>
                <a:latin typeface="微软雅黑"/>
                <a:ea typeface="微软雅黑"/>
              </a:rPr>
              <a:t>红线明确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58258" y="2029968"/>
            <a:ext cx="2966618" cy="1463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sz="1150" b="0" i="0">
                <a:solidFill>
                  <a:srgbClr val="1F1F1F"/>
                </a:solidFill>
                <a:latin typeface="微软雅黑"/>
                <a:ea typeface="微软雅黑"/>
              </a:rPr>
              <a:t>央行等八部门银发〔2026〕42号严格区分「数</a:t>
            </a:r>
          </a:p>
          <a:p>
            <a:pPr algn="l">
              <a:lnSpc>
                <a:spcPct val="155000"/>
              </a:lnSpc>
            </a:pPr>
            <a:r>
              <a:rPr sz="1150" b="0" i="0">
                <a:solidFill>
                  <a:srgbClr val="1F1F1F"/>
                </a:solidFill>
                <a:latin typeface="微软雅黑"/>
                <a:ea typeface="微软雅黑"/>
              </a:rPr>
              <a:t>字藏品」与「非法虚拟货币」，</a:t>
            </a:r>
          </a:p>
          <a:p>
            <a:pPr algn="l">
              <a:lnSpc>
                <a:spcPct val="155000"/>
              </a:lnSpc>
            </a:pPr>
            <a:r>
              <a:rPr sz="1150" b="0" i="0">
                <a:solidFill>
                  <a:srgbClr val="1F1F1F"/>
                </a:solidFill>
                <a:latin typeface="微软雅黑"/>
                <a:ea typeface="微软雅黑"/>
              </a:rPr>
              <a:t>严禁任何代币化、证券化交易。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082076" y="1325880"/>
            <a:ext cx="3515258" cy="2331720"/>
          </a:xfrm>
          <a:prstGeom prst="rect">
            <a:avLst/>
          </a:prstGeom>
          <a:solidFill>
            <a:srgbClr val="FB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082076" y="1325880"/>
            <a:ext cx="45720" cy="233172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56396" y="1554480"/>
            <a:ext cx="2966618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B81C22"/>
                </a:solidFill>
                <a:latin typeface="微软雅黑"/>
                <a:ea typeface="微软雅黑"/>
              </a:rPr>
              <a:t>方向是数实结合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56396" y="2029968"/>
            <a:ext cx="2966618" cy="1463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sz="1150" b="0" i="0">
                <a:solidFill>
                  <a:srgbClr val="1F1F1F"/>
                </a:solidFill>
                <a:latin typeface="微软雅黑"/>
                <a:ea typeface="微软雅黑"/>
              </a:rPr>
              <a:t>政策鼓励「以数字藏品作为消费场景」</a:t>
            </a:r>
          </a:p>
          <a:p>
            <a:pPr algn="l">
              <a:lnSpc>
                <a:spcPct val="155000"/>
              </a:lnSpc>
            </a:pPr>
            <a:r>
              <a:rPr sz="1150" b="0" i="0">
                <a:solidFill>
                  <a:srgbClr val="1F1F1F"/>
                </a:solidFill>
                <a:latin typeface="微软雅黑"/>
                <a:ea typeface="微软雅黑"/>
              </a:rPr>
              <a:t>的实体结合路径；认可三类价值：实用权益、</a:t>
            </a:r>
          </a:p>
          <a:p>
            <a:pPr algn="l">
              <a:lnSpc>
                <a:spcPct val="155000"/>
              </a:lnSpc>
            </a:pPr>
            <a:r>
              <a:rPr sz="1150" b="0" i="0">
                <a:solidFill>
                  <a:srgbClr val="1F1F1F"/>
                </a:solidFill>
                <a:latin typeface="微软雅黑"/>
                <a:ea typeface="微软雅黑"/>
              </a:rPr>
              <a:t>文化体验、身份认同。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85800" y="3858768"/>
            <a:ext cx="10820095" cy="1920240"/>
          </a:xfrm>
          <a:prstGeom prst="rect">
            <a:avLst/>
          </a:prstGeom>
          <a:solidFill>
            <a:srgbClr val="8A11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069848" y="4059936"/>
            <a:ext cx="999713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700" b="1" i="0">
                <a:solidFill>
                  <a:srgbClr val="FFFFFF"/>
                </a:solidFill>
                <a:latin typeface="微软雅黑"/>
                <a:ea typeface="微软雅黑"/>
              </a:rPr>
              <a:t>我们的定位：不是投资品，是权益凭证。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69848" y="4572000"/>
            <a:ext cx="999713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0" i="0">
                <a:solidFill>
                  <a:srgbClr val="C9A227"/>
                </a:solidFill>
                <a:latin typeface="微软雅黑"/>
                <a:ea typeface="微软雅黑"/>
              </a:rPr>
              <a:t>▪ </a:t>
            </a:r>
            <a:r>
              <a:rPr sz="1150" b="0" i="0">
                <a:solidFill>
                  <a:srgbClr val="F0DCDC"/>
                </a:solidFill>
                <a:latin typeface="微软雅黑"/>
                <a:ea typeface="微软雅黑"/>
              </a:rPr>
              <a:t>作品确权存证：每位红客的原创作品生成唯一存证编号，明确权利人、创作时间与授权范围。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69848" y="4956048"/>
            <a:ext cx="999713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0" i="0">
                <a:solidFill>
                  <a:srgbClr val="C9A227"/>
                </a:solidFill>
                <a:latin typeface="微软雅黑"/>
                <a:ea typeface="微软雅黑"/>
              </a:rPr>
              <a:t>▪ </a:t>
            </a:r>
            <a:r>
              <a:rPr sz="1150" b="0" i="0">
                <a:solidFill>
                  <a:srgbClr val="F0DCDC"/>
                </a:solidFill>
                <a:latin typeface="微软雅黑"/>
                <a:ea typeface="微软雅黑"/>
              </a:rPr>
              <a:t>权益型数字凭证：与实体强绑定——兑换韶山文创、会客厅餐叙、线下课程。不上二级市场，不作价格承诺。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69848" y="5340096"/>
            <a:ext cx="999713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0" i="0">
                <a:solidFill>
                  <a:srgbClr val="C9A227"/>
                </a:solidFill>
                <a:latin typeface="微软雅黑"/>
                <a:ea typeface="微软雅黑"/>
              </a:rPr>
              <a:t>▪ </a:t>
            </a:r>
            <a:r>
              <a:rPr sz="1150" b="0" i="0">
                <a:solidFill>
                  <a:srgbClr val="F0DCDC"/>
                </a:solidFill>
                <a:latin typeface="微软雅黑"/>
                <a:ea typeface="微软雅黑"/>
              </a:rPr>
              <a:t>贡献度记录：以链上记录沉淀内容生产、传播、志愿活动的贡献，作为等级评定与分配的实际依据。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85800" y="6291072"/>
            <a:ext cx="10820095" cy="10972"/>
          </a:xfrm>
          <a:prstGeom prst="rect">
            <a:avLst/>
          </a:prstGeom>
          <a:solidFill>
            <a:srgbClr val="E4D9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85800" y="6382512"/>
            <a:ext cx="749807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6B6B"/>
                </a:solidFill>
                <a:latin typeface="微软雅黑"/>
                <a:ea typeface="微软雅黑"/>
              </a:rPr>
              <a:t>韶山红客共创基地 ｜ 总体策划与运营方案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595360" y="6382512"/>
            <a:ext cx="290779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0" i="0">
                <a:solidFill>
                  <a:srgbClr val="6B6B6B"/>
                </a:solidFill>
                <a:latin typeface="微软雅黑"/>
                <a:ea typeface="微软雅黑"/>
              </a:rPr>
              <a:t>15 / 24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502920"/>
            <a:ext cx="50292" cy="384048"/>
          </a:xfrm>
          <a:prstGeom prst="rect">
            <a:avLst/>
          </a:prstGeom>
          <a:solidFill>
            <a:srgbClr val="B81C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86968" y="457200"/>
            <a:ext cx="804672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200" b="1" i="0">
                <a:solidFill>
                  <a:srgbClr val="8A1116"/>
                </a:solidFill>
                <a:latin typeface="微软雅黑"/>
                <a:ea typeface="微软雅黑"/>
              </a:rPr>
              <a:t>三审制度与四条红线：底线比流量重要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95360" y="521208"/>
            <a:ext cx="2907792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1" i="0" spc="200">
                <a:solidFill>
                  <a:srgbClr val="C9A227"/>
                </a:solidFill>
                <a:latin typeface="微软雅黑"/>
                <a:ea typeface="微软雅黑"/>
              </a:rPr>
              <a:t>04 内容与AI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1325880"/>
            <a:ext cx="5989320" cy="4480560"/>
          </a:xfrm>
          <a:prstGeom prst="rect">
            <a:avLst/>
          </a:prstGeom>
          <a:solidFill>
            <a:srgbClr val="FB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85800" y="1325880"/>
            <a:ext cx="45720" cy="4480560"/>
          </a:xfrm>
          <a:prstGeom prst="rect">
            <a:avLst/>
          </a:prstGeom>
          <a:solidFill>
            <a:srgbClr val="B81C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14983" y="1536192"/>
            <a:ext cx="53949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 i="0">
                <a:solidFill>
                  <a:srgbClr val="8A1116"/>
                </a:solidFill>
                <a:latin typeface="微软雅黑"/>
                <a:ea typeface="微软雅黑"/>
              </a:rPr>
              <a:t>基地级内容风控标准（继承并升格韶公社「三审」制度）</a:t>
            </a:r>
          </a:p>
        </p:txBody>
      </p:sp>
      <p:sp>
        <p:nvSpPr>
          <p:cNvPr id="8" name="Rectangle 7"/>
          <p:cNvSpPr/>
          <p:nvPr/>
        </p:nvSpPr>
        <p:spPr>
          <a:xfrm>
            <a:off x="1014983" y="2103120"/>
            <a:ext cx="786384" cy="969264"/>
          </a:xfrm>
          <a:prstGeom prst="rect">
            <a:avLst/>
          </a:prstGeom>
          <a:solidFill>
            <a:srgbClr val="B81C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14983" y="2377439"/>
            <a:ext cx="786384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500" b="1" i="0">
                <a:solidFill>
                  <a:srgbClr val="FFFFFF"/>
                </a:solidFill>
                <a:latin typeface="微软雅黑"/>
                <a:ea typeface="微软雅黑"/>
              </a:rPr>
              <a:t>一审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965960" y="2194560"/>
            <a:ext cx="44805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 i="0">
                <a:solidFill>
                  <a:srgbClr val="8A1116"/>
                </a:solidFill>
                <a:latin typeface="微软雅黑"/>
                <a:ea typeface="微软雅黑"/>
              </a:rPr>
              <a:t>创作者自审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965960" y="2578608"/>
            <a:ext cx="44805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100" b="0" i="0">
                <a:solidFill>
                  <a:srgbClr val="6B6B6B"/>
                </a:solidFill>
                <a:latin typeface="微软雅黑"/>
                <a:ea typeface="微软雅黑"/>
              </a:rPr>
              <a:t>确保内容有据可查，注明史料来源，AI生成内容显性标注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14983" y="3291839"/>
            <a:ext cx="786384" cy="969264"/>
          </a:xfrm>
          <a:prstGeom prst="rect">
            <a:avLst/>
          </a:prstGeom>
          <a:solidFill>
            <a:srgbClr val="B81C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14983" y="3566159"/>
            <a:ext cx="786384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500" b="1" i="0">
                <a:solidFill>
                  <a:srgbClr val="FFFFFF"/>
                </a:solidFill>
                <a:latin typeface="微软雅黑"/>
                <a:ea typeface="微软雅黑"/>
              </a:rPr>
              <a:t>二审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965960" y="3383279"/>
            <a:ext cx="44805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 i="0">
                <a:solidFill>
                  <a:srgbClr val="8A1116"/>
                </a:solidFill>
                <a:latin typeface="微软雅黑"/>
                <a:ea typeface="微软雅黑"/>
              </a:rPr>
              <a:t>基地内容团队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965960" y="3767327"/>
            <a:ext cx="44805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100" b="0" i="0">
                <a:solidFill>
                  <a:srgbClr val="6B6B6B"/>
                </a:solidFill>
                <a:latin typeface="微软雅黑"/>
                <a:ea typeface="微软雅黑"/>
              </a:rPr>
              <a:t>史实核对、表述口径统一、艺术标准把关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14983" y="4480560"/>
            <a:ext cx="786384" cy="969264"/>
          </a:xfrm>
          <a:prstGeom prst="rect">
            <a:avLst/>
          </a:prstGeom>
          <a:solidFill>
            <a:srgbClr val="B81C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014983" y="4754880"/>
            <a:ext cx="786384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500" b="1" i="0">
                <a:solidFill>
                  <a:srgbClr val="FFFFFF"/>
                </a:solidFill>
                <a:latin typeface="微软雅黑"/>
                <a:ea typeface="微软雅黑"/>
              </a:rPr>
              <a:t>三审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65960" y="4572000"/>
            <a:ext cx="44805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 i="0">
                <a:solidFill>
                  <a:srgbClr val="8A1116"/>
                </a:solidFill>
                <a:latin typeface="微软雅黑"/>
                <a:ea typeface="微软雅黑"/>
              </a:rPr>
              <a:t>党史与文史专家顾问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965960" y="4956048"/>
            <a:ext cx="448056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100" b="0" i="0">
                <a:solidFill>
                  <a:srgbClr val="6B6B6B"/>
                </a:solidFill>
                <a:latin typeface="微软雅黑"/>
                <a:ea typeface="微软雅黑"/>
              </a:rPr>
              <a:t>政治口径与合规红线终审，对重大题材行使否决权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931152" y="1325880"/>
            <a:ext cx="4572000" cy="4480560"/>
          </a:xfrm>
          <a:prstGeom prst="rect">
            <a:avLst/>
          </a:prstGeom>
          <a:solidFill>
            <a:srgbClr val="F3E9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931152" y="1325880"/>
            <a:ext cx="45720" cy="448056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242048" y="1536192"/>
            <a:ext cx="393192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8A1116"/>
                </a:solidFill>
                <a:latin typeface="微软雅黑"/>
                <a:ea typeface="微软雅黑"/>
              </a:rPr>
              <a:t>四条不可逾越的红线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242048" y="2084831"/>
            <a:ext cx="3977639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200" b="1" i="0">
                <a:solidFill>
                  <a:srgbClr val="B81C22"/>
                </a:solidFill>
                <a:latin typeface="微软雅黑"/>
                <a:ea typeface="微软雅黑"/>
              </a:rPr>
              <a:t>1　</a:t>
            </a:r>
            <a:r>
              <a:rPr sz="1100" b="0" i="0">
                <a:solidFill>
                  <a:srgbClr val="1F1F1F"/>
                </a:solidFill>
                <a:latin typeface="微软雅黑"/>
                <a:ea typeface="微软雅黑"/>
              </a:rPr>
              <a:t>不虚构关键史实：重大历史事件的时间、地点、人物、决策以权威党史军史为准。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242048" y="2999232"/>
            <a:ext cx="3977639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200" b="1" i="0">
                <a:solidFill>
                  <a:srgbClr val="B81C22"/>
                </a:solidFill>
                <a:latin typeface="微软雅黑"/>
                <a:ea typeface="微软雅黑"/>
              </a:rPr>
              <a:t>2　</a:t>
            </a:r>
            <a:r>
              <a:rPr sz="1100" b="0" i="0">
                <a:solidFill>
                  <a:srgbClr val="1F1F1F"/>
                </a:solidFill>
                <a:latin typeface="微软雅黑"/>
                <a:ea typeface="微软雅黑"/>
              </a:rPr>
              <a:t>不庸俗化、不娱乐化、不猎奇化：严肃历史不做爽文式消费，领袖形象不做戏说处理。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242048" y="3913631"/>
            <a:ext cx="3977639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200" b="1" i="0">
                <a:solidFill>
                  <a:srgbClr val="B81C22"/>
                </a:solidFill>
                <a:latin typeface="微软雅黑"/>
                <a:ea typeface="微软雅黑"/>
              </a:rPr>
              <a:t>3　</a:t>
            </a:r>
            <a:r>
              <a:rPr sz="1100" b="0" i="0">
                <a:solidFill>
                  <a:srgbClr val="1F1F1F"/>
                </a:solidFill>
                <a:latin typeface="微软雅黑"/>
                <a:ea typeface="微软雅黑"/>
              </a:rPr>
              <a:t>不越题材审批权限：院线电影、上星电视剧属重大革命题材专项审批，基地与红客的内容赛道限定在网络短视频、微短剧、纪录片、研学课件等合规范围。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242048" y="4828031"/>
            <a:ext cx="3977639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200" b="1" i="0">
                <a:solidFill>
                  <a:srgbClr val="B81C22"/>
                </a:solidFill>
                <a:latin typeface="微软雅黑"/>
                <a:ea typeface="微软雅黑"/>
              </a:rPr>
              <a:t>4　</a:t>
            </a:r>
            <a:r>
              <a:rPr sz="1100" b="0" i="0">
                <a:solidFill>
                  <a:srgbClr val="1F1F1F"/>
                </a:solidFill>
                <a:latin typeface="微软雅黑"/>
                <a:ea typeface="微软雅黑"/>
              </a:rPr>
              <a:t>不侵犯权益：不盗用受版权保护的影视素材，不商用领袖肖像，遵守英雄烈士保护法。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85800" y="6291072"/>
            <a:ext cx="10820095" cy="10972"/>
          </a:xfrm>
          <a:prstGeom prst="rect">
            <a:avLst/>
          </a:prstGeom>
          <a:solidFill>
            <a:srgbClr val="E4D9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85800" y="6382512"/>
            <a:ext cx="749807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6B6B"/>
                </a:solidFill>
                <a:latin typeface="微软雅黑"/>
                <a:ea typeface="微软雅黑"/>
              </a:rPr>
              <a:t>韶山红客共创基地 ｜ 总体策划与运营方案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595360" y="6382512"/>
            <a:ext cx="290779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0" i="0">
                <a:solidFill>
                  <a:srgbClr val="6B6B6B"/>
                </a:solidFill>
                <a:latin typeface="微软雅黑"/>
                <a:ea typeface="微软雅黑"/>
              </a:rPr>
              <a:t>16 / 24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502920"/>
            <a:ext cx="50292" cy="384048"/>
          </a:xfrm>
          <a:prstGeom prst="rect">
            <a:avLst/>
          </a:prstGeom>
          <a:solidFill>
            <a:srgbClr val="B81C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86968" y="457200"/>
            <a:ext cx="804672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200" b="1" i="0">
                <a:solidFill>
                  <a:srgbClr val="8A1116"/>
                </a:solidFill>
                <a:latin typeface="微软雅黑"/>
                <a:ea typeface="微软雅黑"/>
              </a:rPr>
              <a:t>空间与场景：把基地做成一个值得停留的地方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95360" y="521208"/>
            <a:ext cx="2907792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1" i="0" spc="200">
                <a:solidFill>
                  <a:srgbClr val="C9A227"/>
                </a:solidFill>
                <a:latin typeface="微软雅黑"/>
                <a:ea typeface="微软雅黑"/>
              </a:rPr>
              <a:t>05 空间与场景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1316736"/>
            <a:ext cx="3515258" cy="2331720"/>
          </a:xfrm>
          <a:prstGeom prst="rect">
            <a:avLst/>
          </a:prstGeom>
          <a:solidFill>
            <a:srgbClr val="FB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85800" y="1316736"/>
            <a:ext cx="45720" cy="2331720"/>
          </a:xfrm>
          <a:prstGeom prst="rect">
            <a:avLst/>
          </a:prstGeom>
          <a:solidFill>
            <a:srgbClr val="B81C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41832" y="1536192"/>
            <a:ext cx="3003194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C9A227"/>
                </a:solidFill>
                <a:latin typeface="微软雅黑"/>
                <a:ea typeface="微软雅黑"/>
              </a:rPr>
              <a:t>一核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41832" y="1883664"/>
            <a:ext cx="3003194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8A1116"/>
                </a:solidFill>
                <a:latin typeface="微软雅黑"/>
                <a:ea typeface="微软雅黑"/>
              </a:rPr>
              <a:t>韶山会客厅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41832" y="2377440"/>
            <a:ext cx="3003194" cy="1143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100" b="0" i="0">
                <a:solidFill>
                  <a:srgbClr val="1F1F1F"/>
                </a:solidFill>
                <a:latin typeface="微软雅黑"/>
                <a:ea typeface="微软雅黑"/>
              </a:rPr>
              <a:t>距毛主席故居600余米，湖南省五星级旅游民宿，</a:t>
            </a:r>
          </a:p>
          <a:p>
            <a:pPr algn="l">
              <a:lnSpc>
                <a:spcPct val="150000"/>
              </a:lnSpc>
            </a:pPr>
            <a:r>
              <a:rPr sz="1100" b="0" i="0">
                <a:solidFill>
                  <a:srgbClr val="1F1F1F"/>
                </a:solidFill>
                <a:latin typeface="微软雅黑"/>
                <a:ea typeface="微软雅黑"/>
              </a:rPr>
              <a:t>同时接待260人就餐，吃住停一体。接待、</a:t>
            </a:r>
          </a:p>
          <a:p>
            <a:pPr algn="l">
              <a:lnSpc>
                <a:spcPct val="150000"/>
              </a:lnSpc>
            </a:pPr>
            <a:r>
              <a:rPr sz="1100" b="0" i="0">
                <a:solidFill>
                  <a:srgbClr val="1F1F1F"/>
                </a:solidFill>
                <a:latin typeface="微软雅黑"/>
                <a:ea typeface="微软雅黑"/>
              </a:rPr>
              <a:t>办公共创、文创展销、沙龙、夜话、家宴。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83938" y="1316736"/>
            <a:ext cx="3515258" cy="2331720"/>
          </a:xfrm>
          <a:prstGeom prst="rect">
            <a:avLst/>
          </a:prstGeom>
          <a:solidFill>
            <a:srgbClr val="FB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83938" y="1316736"/>
            <a:ext cx="45720" cy="2331720"/>
          </a:xfrm>
          <a:prstGeom prst="rect">
            <a:avLst/>
          </a:prstGeom>
          <a:solidFill>
            <a:srgbClr val="B81C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39970" y="1536192"/>
            <a:ext cx="3003194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C9A227"/>
                </a:solidFill>
                <a:latin typeface="微软雅黑"/>
                <a:ea typeface="微软雅黑"/>
              </a:rPr>
              <a:t>一带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39970" y="1883664"/>
            <a:ext cx="3003194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8A1116"/>
                </a:solidFill>
                <a:latin typeface="微软雅黑"/>
                <a:ea typeface="微软雅黑"/>
              </a:rPr>
              <a:t>景区共创带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39970" y="2377440"/>
            <a:ext cx="3003194" cy="1143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100" b="0" i="0">
                <a:solidFill>
                  <a:srgbClr val="1F1F1F"/>
                </a:solidFill>
                <a:latin typeface="微软雅黑"/>
                <a:ea typeface="微软雅黑"/>
              </a:rPr>
              <a:t>故居—铜像广场—纪念馆沿线。设红客报到点、</a:t>
            </a:r>
          </a:p>
          <a:p>
            <a:pPr algn="l">
              <a:lnSpc>
                <a:spcPct val="150000"/>
              </a:lnSpc>
            </a:pPr>
            <a:r>
              <a:rPr sz="1100" b="0" i="0">
                <a:solidFill>
                  <a:srgbClr val="1F1F1F"/>
                </a:solidFill>
                <a:latin typeface="微软雅黑"/>
                <a:ea typeface="微软雅黑"/>
              </a:rPr>
              <a:t>共创打卡点、内容采集点、研学教学点。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082076" y="1316736"/>
            <a:ext cx="3515258" cy="2331720"/>
          </a:xfrm>
          <a:prstGeom prst="rect">
            <a:avLst/>
          </a:prstGeom>
          <a:solidFill>
            <a:srgbClr val="FB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082076" y="1316736"/>
            <a:ext cx="45720" cy="2331720"/>
          </a:xfrm>
          <a:prstGeom prst="rect">
            <a:avLst/>
          </a:prstGeom>
          <a:solidFill>
            <a:srgbClr val="B81C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38108" y="1536192"/>
            <a:ext cx="3003194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C9A227"/>
                </a:solidFill>
                <a:latin typeface="微软雅黑"/>
                <a:ea typeface="微软雅黑"/>
              </a:rPr>
              <a:t>多点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38108" y="1883664"/>
            <a:ext cx="3003194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8A1116"/>
                </a:solidFill>
                <a:latin typeface="微软雅黑"/>
                <a:ea typeface="微软雅黑"/>
              </a:rPr>
              <a:t>数字飞地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38108" y="2377440"/>
            <a:ext cx="3003194" cy="1143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100" b="0" i="0">
                <a:solidFill>
                  <a:srgbClr val="1F1F1F"/>
                </a:solidFill>
                <a:latin typeface="微软雅黑"/>
                <a:ea typeface="微软雅黑"/>
              </a:rPr>
              <a:t>异地红客的线上工作节点与城市联络站，</a:t>
            </a:r>
          </a:p>
          <a:p>
            <a:pPr algn="l">
              <a:lnSpc>
                <a:spcPct val="150000"/>
              </a:lnSpc>
            </a:pPr>
            <a:r>
              <a:rPr sz="1100" b="0" i="0">
                <a:solidFill>
                  <a:srgbClr val="1F1F1F"/>
                </a:solidFill>
                <a:latin typeface="微软雅黑"/>
                <a:ea typeface="微软雅黑"/>
              </a:rPr>
              <a:t>依托北京红色盛宴酒楼等外地节点资源。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5800" y="3840480"/>
            <a:ext cx="1082009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B81C22"/>
                </a:solidFill>
                <a:latin typeface="微软雅黑"/>
                <a:ea typeface="微软雅黑"/>
              </a:rPr>
              <a:t>核心场景：从「观看」改造成「参与」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85800" y="4279392"/>
            <a:ext cx="3515258" cy="1572768"/>
          </a:xfrm>
          <a:prstGeom prst="rect">
            <a:avLst/>
          </a:prstGeom>
          <a:solidFill>
            <a:srgbClr val="F3E9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685800" y="4279392"/>
            <a:ext cx="45720" cy="157276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41832" y="4443984"/>
            <a:ext cx="3003194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 i="0">
                <a:solidFill>
                  <a:srgbClr val="8A1116"/>
                </a:solidFill>
                <a:latin typeface="微软雅黑"/>
                <a:ea typeface="微软雅黑"/>
              </a:rPr>
              <a:t>韶山敢诵局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41832" y="4809744"/>
            <a:ext cx="300319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 i="0">
                <a:solidFill>
                  <a:srgbClr val="C9A227"/>
                </a:solidFill>
                <a:latin typeface="微软雅黑"/>
                <a:ea typeface="微软雅黑"/>
              </a:rPr>
              <a:t>建议升级为核心IP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41832" y="5120640"/>
            <a:ext cx="3003194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</a:pPr>
            <a:r>
              <a:rPr sz="1050" b="0" i="0">
                <a:solidFill>
                  <a:srgbClr val="1F1F1F"/>
                </a:solidFill>
                <a:latin typeface="微软雅黑"/>
                <a:ea typeface="微软雅黑"/>
              </a:rPr>
              <a:t>每一次诵读生成可分享的音视频记录与编号，</a:t>
            </a:r>
          </a:p>
          <a:p>
            <a:pPr algn="l">
              <a:lnSpc>
                <a:spcPct val="142000"/>
              </a:lnSpc>
            </a:pPr>
            <a:r>
              <a:rPr sz="1050" b="0" i="0">
                <a:solidFill>
                  <a:srgbClr val="1F1F1F"/>
                </a:solidFill>
                <a:latin typeface="微软雅黑"/>
                <a:ea typeface="微软雅黑"/>
              </a:rPr>
              <a:t>形成「我是第N位敢诵人」的仪式感。口号：</a:t>
            </a:r>
          </a:p>
          <a:p>
            <a:pPr algn="l">
              <a:lnSpc>
                <a:spcPct val="142000"/>
              </a:lnSpc>
            </a:pPr>
            <a:r>
              <a:rPr sz="1050" b="0" i="0">
                <a:solidFill>
                  <a:srgbClr val="1F1F1F"/>
                </a:solidFill>
                <a:latin typeface="微软雅黑"/>
                <a:ea typeface="微软雅黑"/>
              </a:rPr>
              <a:t>不诵诗，白来韶山。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383938" y="4279392"/>
            <a:ext cx="3515258" cy="1572768"/>
          </a:xfrm>
          <a:prstGeom prst="rect">
            <a:avLst/>
          </a:prstGeom>
          <a:solidFill>
            <a:srgbClr val="F3E9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4383938" y="4279392"/>
            <a:ext cx="45720" cy="157276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639970" y="4443984"/>
            <a:ext cx="3003194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 i="0">
                <a:solidFill>
                  <a:srgbClr val="8A1116"/>
                </a:solidFill>
                <a:latin typeface="微软雅黑"/>
                <a:ea typeface="微软雅黑"/>
              </a:rPr>
              <a:t>会客厅夜话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639970" y="4809744"/>
            <a:ext cx="300319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 i="0">
                <a:solidFill>
                  <a:srgbClr val="C9A227"/>
                </a:solidFill>
                <a:latin typeface="微软雅黑"/>
                <a:ea typeface="微软雅黑"/>
              </a:rPr>
              <a:t>每周固定一场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639970" y="5120640"/>
            <a:ext cx="3003194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</a:pPr>
            <a:r>
              <a:rPr sz="1050" b="0" i="0">
                <a:solidFill>
                  <a:srgbClr val="1F1F1F"/>
                </a:solidFill>
                <a:latin typeface="微软雅黑"/>
                <a:ea typeface="微软雅黑"/>
              </a:rPr>
              <a:t>专家围坐茶台，把湖湘文脉与伟人故事慢慢聊开。</a:t>
            </a:r>
          </a:p>
          <a:p>
            <a:pPr algn="l">
              <a:lnSpc>
                <a:spcPct val="142000"/>
              </a:lnSpc>
            </a:pPr>
            <a:r>
              <a:rPr sz="1050" b="0" i="0">
                <a:solidFill>
                  <a:srgbClr val="1F1F1F"/>
                </a:solidFill>
                <a:latin typeface="微软雅黑"/>
                <a:ea typeface="微软雅黑"/>
              </a:rPr>
              <a:t>线上同步直播，精选内容剪成系列栏目。</a:t>
            </a:r>
          </a:p>
        </p:txBody>
      </p:sp>
      <p:sp>
        <p:nvSpPr>
          <p:cNvPr id="31" name="Rectangle 30"/>
          <p:cNvSpPr/>
          <p:nvPr/>
        </p:nvSpPr>
        <p:spPr>
          <a:xfrm>
            <a:off x="8082076" y="4279392"/>
            <a:ext cx="3515258" cy="1572768"/>
          </a:xfrm>
          <a:prstGeom prst="rect">
            <a:avLst/>
          </a:prstGeom>
          <a:solidFill>
            <a:srgbClr val="F3E9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8082076" y="4279392"/>
            <a:ext cx="45720" cy="157276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338108" y="4443984"/>
            <a:ext cx="3003194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 i="0">
                <a:solidFill>
                  <a:srgbClr val="8A1116"/>
                </a:solidFill>
                <a:latin typeface="微软雅黑"/>
                <a:ea typeface="微软雅黑"/>
              </a:rPr>
              <a:t>《我们报到了》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338108" y="4809744"/>
            <a:ext cx="3003194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 i="0">
                <a:solidFill>
                  <a:srgbClr val="C9A227"/>
                </a:solidFill>
                <a:latin typeface="微软雅黑"/>
                <a:ea typeface="微软雅黑"/>
              </a:rPr>
              <a:t>升级为内容引擎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338108" y="5120640"/>
            <a:ext cx="3003194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</a:pPr>
            <a:r>
              <a:rPr sz="1050" b="0" i="0">
                <a:solidFill>
                  <a:srgbClr val="1F1F1F"/>
                </a:solidFill>
                <a:latin typeface="微软雅黑"/>
                <a:ea typeface="微软雅黑"/>
              </a:rPr>
              <a:t>所有访客的讲述汇入素材池，经授权由AI辅助整理、</a:t>
            </a:r>
          </a:p>
          <a:p>
            <a:pPr algn="l">
              <a:lnSpc>
                <a:spcPct val="142000"/>
              </a:lnSpc>
            </a:pPr>
            <a:r>
              <a:rPr sz="1050" b="0" i="0">
                <a:solidFill>
                  <a:srgbClr val="1F1F1F"/>
                </a:solidFill>
                <a:latin typeface="微软雅黑"/>
                <a:ea typeface="微软雅黑"/>
              </a:rPr>
              <a:t>红客二次创作，形成内容循环。</a:t>
            </a:r>
          </a:p>
        </p:txBody>
      </p:sp>
      <p:sp>
        <p:nvSpPr>
          <p:cNvPr id="36" name="Rectangle 35"/>
          <p:cNvSpPr/>
          <p:nvPr/>
        </p:nvSpPr>
        <p:spPr>
          <a:xfrm>
            <a:off x="685800" y="6291072"/>
            <a:ext cx="10820095" cy="10972"/>
          </a:xfrm>
          <a:prstGeom prst="rect">
            <a:avLst/>
          </a:prstGeom>
          <a:solidFill>
            <a:srgbClr val="E4D9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685800" y="6382512"/>
            <a:ext cx="749807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6B6B"/>
                </a:solidFill>
                <a:latin typeface="微软雅黑"/>
                <a:ea typeface="微软雅黑"/>
              </a:rPr>
              <a:t>韶山红客共创基地 ｜ 总体策划与运营方案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595360" y="6382512"/>
            <a:ext cx="290779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0" i="0">
                <a:solidFill>
                  <a:srgbClr val="6B6B6B"/>
                </a:solidFill>
                <a:latin typeface="微软雅黑"/>
                <a:ea typeface="微软雅黑"/>
              </a:rPr>
              <a:t>17 / 24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502920"/>
            <a:ext cx="50292" cy="384048"/>
          </a:xfrm>
          <a:prstGeom prst="rect">
            <a:avLst/>
          </a:prstGeom>
          <a:solidFill>
            <a:srgbClr val="B81C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86968" y="457200"/>
            <a:ext cx="804672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200" b="1" i="0">
                <a:solidFill>
                  <a:srgbClr val="8A1116"/>
                </a:solidFill>
                <a:latin typeface="微软雅黑"/>
                <a:ea typeface="微软雅黑"/>
              </a:rPr>
              <a:t>入驻体系：四级阶梯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95360" y="521208"/>
            <a:ext cx="2907792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1" i="0" spc="200">
                <a:solidFill>
                  <a:srgbClr val="C9A227"/>
                </a:solidFill>
                <a:latin typeface="微软雅黑"/>
                <a:ea typeface="微软雅黑"/>
              </a:rPr>
              <a:t>06 运营模式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1335024"/>
            <a:ext cx="5300319" cy="2121408"/>
          </a:xfrm>
          <a:prstGeom prst="rect">
            <a:avLst/>
          </a:prstGeom>
          <a:solidFill>
            <a:srgbClr val="FB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85800" y="1335024"/>
            <a:ext cx="45720" cy="2121408"/>
          </a:xfrm>
          <a:prstGeom prst="rect">
            <a:avLst/>
          </a:prstGeom>
          <a:solidFill>
            <a:srgbClr val="B81C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1499616"/>
            <a:ext cx="2743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1" i="0">
                <a:solidFill>
                  <a:srgbClr val="C9A227"/>
                </a:solidFill>
                <a:latin typeface="微软雅黑"/>
                <a:ea typeface="微软雅黑"/>
              </a:rPr>
              <a:t>体验级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828800"/>
            <a:ext cx="36576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8A1116"/>
                </a:solidFill>
                <a:latin typeface="微软雅黑"/>
                <a:ea typeface="微软雅黑"/>
              </a:rPr>
              <a:t>红客体验卡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17720" y="1865376"/>
            <a:ext cx="12801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>
                <a:solidFill>
                  <a:srgbClr val="B81C22"/>
                </a:solidFill>
                <a:latin typeface="微软雅黑"/>
                <a:ea typeface="微软雅黑"/>
              </a:rPr>
              <a:t>99元／3天</a:t>
            </a:r>
          </a:p>
        </p:txBody>
      </p:sp>
      <p:sp>
        <p:nvSpPr>
          <p:cNvPr id="10" name="Rectangle 9"/>
          <p:cNvSpPr/>
          <p:nvPr/>
        </p:nvSpPr>
        <p:spPr>
          <a:xfrm>
            <a:off x="960120" y="2340864"/>
            <a:ext cx="4709160" cy="25603"/>
          </a:xfrm>
          <a:prstGeom prst="rect">
            <a:avLst/>
          </a:prstGeom>
          <a:solidFill>
            <a:srgbClr val="E4D9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60120" y="2468880"/>
            <a:ext cx="480060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</a:pPr>
            <a:r>
              <a:rPr sz="1150" b="0" i="0">
                <a:solidFill>
                  <a:srgbClr val="1F1F1F"/>
                </a:solidFill>
                <a:latin typeface="微软雅黑"/>
                <a:ea typeface="微软雅黑"/>
              </a:rPr>
              <a:t>基地报到认证、主题沙龙、共创场景通行、电子纪念凭证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60120" y="3072384"/>
            <a:ext cx="48006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C9A227"/>
                </a:solidFill>
                <a:latin typeface="微软雅黑"/>
                <a:ea typeface="微软雅黑"/>
              </a:rPr>
              <a:t>→ </a:t>
            </a:r>
            <a:r>
              <a:rPr sz="1050" b="1" i="0">
                <a:solidFill>
                  <a:srgbClr val="6B6B6B"/>
                </a:solidFill>
                <a:latin typeface="微软雅黑"/>
                <a:ea typeface="微软雅黑"/>
              </a:rPr>
              <a:t>低门槛破冰，把游客转化为可触达的用户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205575" y="1335024"/>
            <a:ext cx="5300319" cy="2121408"/>
          </a:xfrm>
          <a:prstGeom prst="rect">
            <a:avLst/>
          </a:prstGeom>
          <a:solidFill>
            <a:srgbClr val="F3E9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205575" y="1335024"/>
            <a:ext cx="45720" cy="2121408"/>
          </a:xfrm>
          <a:prstGeom prst="rect">
            <a:avLst/>
          </a:prstGeom>
          <a:solidFill>
            <a:srgbClr val="B81C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79895" y="1499616"/>
            <a:ext cx="2743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1" i="0">
                <a:solidFill>
                  <a:srgbClr val="C9A227"/>
                </a:solidFill>
                <a:latin typeface="微软雅黑"/>
                <a:ea typeface="微软雅黑"/>
              </a:rPr>
              <a:t>轻创业级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79895" y="1828800"/>
            <a:ext cx="36576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8A1116"/>
                </a:solidFill>
                <a:latin typeface="微软雅黑"/>
                <a:ea typeface="微软雅黑"/>
              </a:rPr>
              <a:t>云红客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137495" y="1865376"/>
            <a:ext cx="12801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>
                <a:solidFill>
                  <a:srgbClr val="B81C22"/>
                </a:solidFill>
                <a:latin typeface="微软雅黑"/>
                <a:ea typeface="微软雅黑"/>
              </a:rPr>
              <a:t>365元／年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479895" y="2340864"/>
            <a:ext cx="4709160" cy="25603"/>
          </a:xfrm>
          <a:prstGeom prst="rect">
            <a:avLst/>
          </a:prstGeom>
          <a:solidFill>
            <a:srgbClr val="E4D9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79895" y="2468880"/>
            <a:ext cx="480060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</a:pPr>
            <a:r>
              <a:rPr sz="1150" b="0" i="0">
                <a:solidFill>
                  <a:srgbClr val="1F1F1F"/>
                </a:solidFill>
                <a:latin typeface="微软雅黑"/>
                <a:ea typeface="微软雅黑"/>
              </a:rPr>
              <a:t>线上共创任务、AI工具包、个人二级域名官网、内容分发支持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79895" y="3072384"/>
            <a:ext cx="48006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C9A227"/>
                </a:solidFill>
                <a:latin typeface="微软雅黑"/>
                <a:ea typeface="微软雅黑"/>
              </a:rPr>
              <a:t>→ </a:t>
            </a:r>
            <a:r>
              <a:rPr sz="1050" b="1" i="0">
                <a:solidFill>
                  <a:srgbClr val="6B6B6B"/>
                </a:solidFill>
                <a:latin typeface="微软雅黑"/>
                <a:ea typeface="微软雅黑"/>
              </a:rPr>
              <a:t>异地参与，形成跨地域内容产能网络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85800" y="3666744"/>
            <a:ext cx="5300319" cy="2121408"/>
          </a:xfrm>
          <a:prstGeom prst="rect">
            <a:avLst/>
          </a:prstGeom>
          <a:solidFill>
            <a:srgbClr val="FB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685800" y="3666744"/>
            <a:ext cx="45720" cy="2121408"/>
          </a:xfrm>
          <a:prstGeom prst="rect">
            <a:avLst/>
          </a:prstGeom>
          <a:solidFill>
            <a:srgbClr val="B81C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60120" y="3831335"/>
            <a:ext cx="2743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1" i="0">
                <a:solidFill>
                  <a:srgbClr val="C9A227"/>
                </a:solidFill>
                <a:latin typeface="微软雅黑"/>
                <a:ea typeface="微软雅黑"/>
              </a:rPr>
              <a:t>落地级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60120" y="4160520"/>
            <a:ext cx="36576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8A1116"/>
                </a:solidFill>
                <a:latin typeface="微软雅黑"/>
                <a:ea typeface="微软雅黑"/>
              </a:rPr>
              <a:t>工位实体入驻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617720" y="4197096"/>
            <a:ext cx="12801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>
                <a:solidFill>
                  <a:srgbClr val="B81C22"/>
                </a:solidFill>
                <a:latin typeface="微软雅黑"/>
                <a:ea typeface="微软雅黑"/>
              </a:rPr>
              <a:t>协议价</a:t>
            </a:r>
          </a:p>
        </p:txBody>
      </p:sp>
      <p:sp>
        <p:nvSpPr>
          <p:cNvPr id="26" name="Rectangle 25"/>
          <p:cNvSpPr/>
          <p:nvPr/>
        </p:nvSpPr>
        <p:spPr>
          <a:xfrm>
            <a:off x="960120" y="4672583"/>
            <a:ext cx="4709160" cy="25603"/>
          </a:xfrm>
          <a:prstGeom prst="rect">
            <a:avLst/>
          </a:prstGeom>
          <a:solidFill>
            <a:srgbClr val="E4D9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960120" y="4800600"/>
            <a:ext cx="480060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</a:pPr>
            <a:r>
              <a:rPr sz="1150" b="0" i="0">
                <a:solidFill>
                  <a:srgbClr val="1F1F1F"/>
                </a:solidFill>
                <a:latin typeface="微软雅黑"/>
                <a:ea typeface="微软雅黑"/>
              </a:rPr>
              <a:t>共享工位、住宿协议价、供应链对接、项目撮合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60120" y="5404104"/>
            <a:ext cx="48006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C9A227"/>
                </a:solidFill>
                <a:latin typeface="微软雅黑"/>
                <a:ea typeface="微软雅黑"/>
              </a:rPr>
              <a:t>→ </a:t>
            </a:r>
            <a:r>
              <a:rPr sz="1050" b="1" i="0">
                <a:solidFill>
                  <a:srgbClr val="6B6B6B"/>
                </a:solidFill>
                <a:latin typeface="微软雅黑"/>
                <a:ea typeface="微软雅黑"/>
              </a:rPr>
              <a:t>把人真正留在韶山，提升过夜与常住指标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205575" y="3666744"/>
            <a:ext cx="5300319" cy="2121408"/>
          </a:xfrm>
          <a:prstGeom prst="rect">
            <a:avLst/>
          </a:prstGeom>
          <a:solidFill>
            <a:srgbClr val="F3E9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6205575" y="3666744"/>
            <a:ext cx="45720" cy="2121408"/>
          </a:xfrm>
          <a:prstGeom prst="rect">
            <a:avLst/>
          </a:prstGeom>
          <a:solidFill>
            <a:srgbClr val="B81C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79895" y="3831335"/>
            <a:ext cx="27432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1" i="0">
                <a:solidFill>
                  <a:srgbClr val="C9A227"/>
                </a:solidFill>
                <a:latin typeface="微软雅黑"/>
                <a:ea typeface="微软雅黑"/>
              </a:rPr>
              <a:t>深度级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479895" y="4160520"/>
            <a:ext cx="365760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900" b="1" i="0">
                <a:solidFill>
                  <a:srgbClr val="8A1116"/>
                </a:solidFill>
                <a:latin typeface="微软雅黑"/>
                <a:ea typeface="微软雅黑"/>
              </a:rPr>
              <a:t>OPC标杆孵化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137495" y="4197096"/>
            <a:ext cx="12801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300" b="1" i="0">
                <a:solidFill>
                  <a:srgbClr val="B81C22"/>
                </a:solidFill>
                <a:latin typeface="微软雅黑"/>
                <a:ea typeface="微软雅黑"/>
              </a:rPr>
              <a:t>分成模式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479895" y="4672583"/>
            <a:ext cx="4709160" cy="25603"/>
          </a:xfrm>
          <a:prstGeom prst="rect">
            <a:avLst/>
          </a:prstGeom>
          <a:solidFill>
            <a:srgbClr val="E4D9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479895" y="4800600"/>
            <a:ext cx="480060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</a:pPr>
            <a:r>
              <a:rPr sz="1150" b="0" i="0">
                <a:solidFill>
                  <a:srgbClr val="1F1F1F"/>
                </a:solidFill>
                <a:latin typeface="微软雅黑"/>
                <a:ea typeface="微软雅黑"/>
              </a:rPr>
              <a:t>全案扶持、品牌授权、流量倾斜、项目分红权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479895" y="5404104"/>
            <a:ext cx="48006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C9A227"/>
                </a:solidFill>
                <a:latin typeface="微软雅黑"/>
                <a:ea typeface="微软雅黑"/>
              </a:rPr>
              <a:t>→ </a:t>
            </a:r>
            <a:r>
              <a:rPr sz="1050" b="1" i="0">
                <a:solidFill>
                  <a:srgbClr val="6B6B6B"/>
                </a:solidFill>
                <a:latin typeface="微软雅黑"/>
                <a:ea typeface="微软雅黑"/>
              </a:rPr>
              <a:t>打造标杆案例，形成示范与招商吸引力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85800" y="6053328"/>
            <a:ext cx="10820095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B81C22"/>
                </a:solidFill>
                <a:latin typeface="微软雅黑"/>
                <a:ea typeface="微软雅黑"/>
              </a:rPr>
              <a:t>设计要点：第一级门槛必须足够低——它的目的不是收入，而是建立连接。</a:t>
            </a:r>
          </a:p>
        </p:txBody>
      </p:sp>
      <p:sp>
        <p:nvSpPr>
          <p:cNvPr id="38" name="Rectangle 37"/>
          <p:cNvSpPr/>
          <p:nvPr/>
        </p:nvSpPr>
        <p:spPr>
          <a:xfrm>
            <a:off x="685800" y="6291072"/>
            <a:ext cx="10820095" cy="10972"/>
          </a:xfrm>
          <a:prstGeom prst="rect">
            <a:avLst/>
          </a:prstGeom>
          <a:solidFill>
            <a:srgbClr val="E4D9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85800" y="6382512"/>
            <a:ext cx="749807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6B6B"/>
                </a:solidFill>
                <a:latin typeface="微软雅黑"/>
                <a:ea typeface="微软雅黑"/>
              </a:rPr>
              <a:t>韶山红客共创基地 ｜ 总体策划与运营方案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595360" y="6382512"/>
            <a:ext cx="290779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0" i="0">
                <a:solidFill>
                  <a:srgbClr val="6B6B6B"/>
                </a:solidFill>
                <a:latin typeface="微软雅黑"/>
                <a:ea typeface="微软雅黑"/>
              </a:rPr>
              <a:t>18 / 24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502920"/>
            <a:ext cx="50292" cy="384048"/>
          </a:xfrm>
          <a:prstGeom prst="rect">
            <a:avLst/>
          </a:prstGeom>
          <a:solidFill>
            <a:srgbClr val="B81C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86968" y="457200"/>
            <a:ext cx="804672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200" b="1" i="0">
                <a:solidFill>
                  <a:srgbClr val="8A1116"/>
                </a:solidFill>
                <a:latin typeface="微软雅黑"/>
                <a:ea typeface="微软雅黑"/>
              </a:rPr>
              <a:t>星火网：红色景点是星，红客是火，星火成网，燎原成势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95360" y="521208"/>
            <a:ext cx="2907792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1" i="0" spc="200">
                <a:solidFill>
                  <a:srgbClr val="C9A227"/>
                </a:solidFill>
                <a:latin typeface="微软雅黑"/>
                <a:ea typeface="微软雅黑"/>
              </a:rPr>
              <a:t>06 星火网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1170432"/>
            <a:ext cx="10820095" cy="950976"/>
          </a:xfrm>
          <a:prstGeom prst="rect">
            <a:avLst/>
          </a:prstGeom>
          <a:solidFill>
            <a:srgbClr val="8A11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85800" y="1170432"/>
            <a:ext cx="45720" cy="950976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96696" y="1261872"/>
            <a:ext cx="10180015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50" b="1" i="0">
                <a:solidFill>
                  <a:srgbClr val="E8CE7A"/>
                </a:solidFill>
                <a:latin typeface="微软雅黑"/>
                <a:ea typeface="微软雅黑"/>
              </a:rPr>
              <a:t>红色景点和红客构成网络：</a:t>
            </a:r>
            <a:r>
              <a:rPr sz="1350" b="1" i="0">
                <a:solidFill>
                  <a:srgbClr val="FFFFFF"/>
                </a:solidFill>
                <a:latin typeface="微软雅黑"/>
                <a:ea typeface="微软雅黑"/>
              </a:rPr>
              <a:t>景点是固定的星，红客是流动的火；韶山是总部，北京是窗口。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96696" y="1591056"/>
            <a:ext cx="10180015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 i="0">
                <a:solidFill>
                  <a:srgbClr val="E8D5D6"/>
                </a:solidFill>
                <a:latin typeface="微软雅黑"/>
                <a:ea typeface="微软雅黑"/>
              </a:rPr>
              <a:t>星火成网，燎原成势——规划中的第一批坐标：井冈山 · 瑞金 · 遵义 · 延安 · 西柏坡（意向）；不设分部，只设平台。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96696" y="1847088"/>
            <a:ext cx="10180015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0" i="0">
                <a:solidFill>
                  <a:srgbClr val="C9A8AA"/>
                </a:solidFill>
                <a:latin typeface="微软雅黑"/>
                <a:ea typeface="微软雅黑"/>
              </a:rPr>
              <a:t>北京红色盛宴酒楼，同一地址挂三块牌子，三个主体，互不越界。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5800" y="2194560"/>
            <a:ext cx="3423818" cy="3767328"/>
          </a:xfrm>
          <a:prstGeom prst="rect">
            <a:avLst/>
          </a:prstGeom>
          <a:solidFill>
            <a:srgbClr val="FB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85800" y="2194560"/>
            <a:ext cx="45720" cy="376732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23544" y="2359152"/>
            <a:ext cx="296661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 i="0" spc="100">
                <a:solidFill>
                  <a:srgbClr val="C9A227"/>
                </a:solidFill>
                <a:latin typeface="微软雅黑"/>
                <a:ea typeface="微软雅黑"/>
              </a:rPr>
              <a:t>牌一　｜　学术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23544" y="2670048"/>
            <a:ext cx="2966618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8A1116"/>
                </a:solidFill>
                <a:latin typeface="微软雅黑"/>
                <a:ea typeface="微软雅黑"/>
              </a:rPr>
              <a:t>北京研究与实践基地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23544" y="3108960"/>
            <a:ext cx="2966618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000" b="0" i="0">
                <a:solidFill>
                  <a:srgbClr val="6B6B6B"/>
                </a:solidFill>
                <a:latin typeface="微软雅黑"/>
                <a:ea typeface="微软雅黑"/>
              </a:rPr>
              <a:t>授牌主体：韶山精神研究会（罗正林会长）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23544" y="3712463"/>
            <a:ext cx="2966618" cy="2057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60000"/>
              </a:lnSpc>
            </a:pPr>
            <a:r>
              <a:rPr sz="1150" b="0" i="0">
                <a:solidFill>
                  <a:srgbClr val="1F1F1F"/>
                </a:solidFill>
                <a:latin typeface="微软雅黑"/>
                <a:ea typeface="微软雅黑"/>
              </a:rPr>
              <a:t>研究会获得一处北京的学术活动场地与史料数</a:t>
            </a:r>
          </a:p>
          <a:p>
            <a:pPr algn="l">
              <a:lnSpc>
                <a:spcPct val="160000"/>
              </a:lnSpc>
            </a:pPr>
            <a:r>
              <a:rPr sz="1150" b="0" i="0">
                <a:solidFill>
                  <a:srgbClr val="1F1F1F"/>
                </a:solidFill>
                <a:latin typeface="微软雅黑"/>
                <a:ea typeface="微软雅黑"/>
              </a:rPr>
              <a:t>字化工作站。基地提供空间、</a:t>
            </a:r>
          </a:p>
          <a:p>
            <a:pPr algn="l">
              <a:lnSpc>
                <a:spcPct val="160000"/>
              </a:lnSpc>
            </a:pPr>
            <a:r>
              <a:rPr sz="1150" b="0" i="0">
                <a:solidFill>
                  <a:srgbClr val="1F1F1F"/>
                </a:solidFill>
                <a:latin typeface="微软雅黑"/>
                <a:ea typeface="微软雅黑"/>
              </a:rPr>
              <a:t>设备与青年志愿者，不介入研究结论、</a:t>
            </a:r>
          </a:p>
          <a:p>
            <a:pPr algn="l">
              <a:lnSpc>
                <a:spcPct val="160000"/>
              </a:lnSpc>
            </a:pPr>
            <a:r>
              <a:rPr sz="1150" b="0" i="0">
                <a:solidFill>
                  <a:srgbClr val="1F1F1F"/>
                </a:solidFill>
                <a:latin typeface="微软雅黑"/>
                <a:ea typeface="微软雅黑"/>
              </a:rPr>
              <a:t>不代研究会对外发声。牌子归研究会，</a:t>
            </a:r>
          </a:p>
          <a:p>
            <a:pPr algn="l">
              <a:lnSpc>
                <a:spcPct val="160000"/>
              </a:lnSpc>
            </a:pPr>
            <a:r>
              <a:rPr sz="1150" b="0" i="0">
                <a:solidFill>
                  <a:srgbClr val="1F1F1F"/>
                </a:solidFill>
                <a:latin typeface="微软雅黑"/>
                <a:ea typeface="微软雅黑"/>
              </a:rPr>
              <a:t>我们只做服务方。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383938" y="2194560"/>
            <a:ext cx="3423818" cy="3767328"/>
          </a:xfrm>
          <a:prstGeom prst="rect">
            <a:avLst/>
          </a:prstGeom>
          <a:solidFill>
            <a:srgbClr val="FB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4383938" y="2194560"/>
            <a:ext cx="45720" cy="3767328"/>
          </a:xfrm>
          <a:prstGeom prst="rect">
            <a:avLst/>
          </a:prstGeom>
          <a:solidFill>
            <a:srgbClr val="B81C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621682" y="2359152"/>
            <a:ext cx="296661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 i="0" spc="100">
                <a:solidFill>
                  <a:srgbClr val="C9A227"/>
                </a:solidFill>
                <a:latin typeface="微软雅黑"/>
                <a:ea typeface="微软雅黑"/>
              </a:rPr>
              <a:t>牌二　｜　运营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621682" y="2670048"/>
            <a:ext cx="2966618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8A1116"/>
                </a:solidFill>
                <a:latin typeface="微软雅黑"/>
                <a:ea typeface="微软雅黑"/>
              </a:rPr>
              <a:t>北京根据地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621682" y="3108960"/>
            <a:ext cx="2966618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000" b="0" i="0">
                <a:solidFill>
                  <a:srgbClr val="6B6B6B"/>
                </a:solidFill>
                <a:latin typeface="微软雅黑"/>
                <a:ea typeface="微软雅黑"/>
              </a:rPr>
              <a:t>运营主体：红宇宙（TIANXIA.RED）／ shao.red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621682" y="3712463"/>
            <a:ext cx="2966618" cy="2057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60000"/>
              </a:lnSpc>
            </a:pPr>
            <a:r>
              <a:rPr sz="1150" b="0" i="0">
                <a:solidFill>
                  <a:srgbClr val="1F1F1F"/>
                </a:solidFill>
                <a:latin typeface="微软雅黑"/>
                <a:ea typeface="微软雅黑"/>
              </a:rPr>
              <a:t>承接韶山总部的品牌标准、内容规范与全国创</a:t>
            </a:r>
          </a:p>
          <a:p>
            <a:pPr algn="l">
              <a:lnSpc>
                <a:spcPct val="160000"/>
              </a:lnSpc>
            </a:pPr>
            <a:r>
              <a:rPr sz="1150" b="0" i="0">
                <a:solidFill>
                  <a:srgbClr val="1F1F1F"/>
                </a:solidFill>
                <a:latin typeface="微软雅黑"/>
                <a:ea typeface="微软雅黑"/>
              </a:rPr>
              <a:t>作者网络。北京负责发起、对接与集散，</a:t>
            </a:r>
          </a:p>
          <a:p>
            <a:pPr algn="l">
              <a:lnSpc>
                <a:spcPct val="160000"/>
              </a:lnSpc>
            </a:pPr>
            <a:r>
              <a:rPr sz="1150" b="0" i="0">
                <a:solidFill>
                  <a:srgbClr val="1F1F1F"/>
                </a:solidFill>
                <a:latin typeface="微软雅黑"/>
                <a:ea typeface="微软雅黑"/>
              </a:rPr>
              <a:t>韶山负责承载与转化——北京开口，</a:t>
            </a:r>
          </a:p>
          <a:p>
            <a:pPr algn="l">
              <a:lnSpc>
                <a:spcPct val="160000"/>
              </a:lnSpc>
            </a:pPr>
            <a:r>
              <a:rPr sz="1150" b="0" i="0">
                <a:solidFill>
                  <a:srgbClr val="1F1F1F"/>
                </a:solidFill>
                <a:latin typeface="微软雅黑"/>
                <a:ea typeface="微软雅黑"/>
              </a:rPr>
              <a:t>韶山落地。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8082076" y="2194560"/>
            <a:ext cx="3423818" cy="3767328"/>
          </a:xfrm>
          <a:prstGeom prst="rect">
            <a:avLst/>
          </a:prstGeom>
          <a:solidFill>
            <a:srgbClr val="FB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8082076" y="2194560"/>
            <a:ext cx="45720" cy="376732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319820" y="2359152"/>
            <a:ext cx="296661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 i="0" spc="100">
                <a:solidFill>
                  <a:srgbClr val="C9A227"/>
                </a:solidFill>
                <a:latin typeface="微软雅黑"/>
                <a:ea typeface="微软雅黑"/>
              </a:rPr>
              <a:t>牌三　｜　场景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319820" y="2670048"/>
            <a:ext cx="2966618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 i="0">
                <a:solidFill>
                  <a:srgbClr val="8A1116"/>
                </a:solidFill>
                <a:latin typeface="微软雅黑"/>
                <a:ea typeface="微软雅黑"/>
              </a:rPr>
              <a:t>红客会客厅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319820" y="3108960"/>
            <a:ext cx="2966618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000" b="0" i="0">
                <a:solidFill>
                  <a:srgbClr val="6B6B6B"/>
                </a:solidFill>
                <a:latin typeface="微软雅黑"/>
                <a:ea typeface="微软雅黑"/>
              </a:rPr>
              <a:t>承载主体：北京红色盛宴酒楼（既有业态）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319820" y="3712463"/>
            <a:ext cx="2966618" cy="2057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60000"/>
              </a:lnSpc>
            </a:pPr>
            <a:r>
              <a:rPr sz="1150" b="0" i="0">
                <a:solidFill>
                  <a:srgbClr val="1F1F1F"/>
                </a:solidFill>
                <a:latin typeface="微软雅黑"/>
                <a:ea typeface="微软雅黑"/>
              </a:rPr>
              <a:t>把红客沙龙、专家夜话与主题家宴叠加在酒楼</a:t>
            </a:r>
          </a:p>
          <a:p>
            <a:pPr algn="l">
              <a:lnSpc>
                <a:spcPct val="160000"/>
              </a:lnSpc>
            </a:pPr>
            <a:r>
              <a:rPr sz="1150" b="0" i="0">
                <a:solidFill>
                  <a:srgbClr val="1F1F1F"/>
                </a:solidFill>
                <a:latin typeface="微软雅黑"/>
                <a:ea typeface="微软雅黑"/>
              </a:rPr>
              <a:t>原有经营之上。基地带来的客流与内容反哺餐</a:t>
            </a:r>
          </a:p>
          <a:p>
            <a:pPr algn="l">
              <a:lnSpc>
                <a:spcPct val="160000"/>
              </a:lnSpc>
            </a:pPr>
            <a:r>
              <a:rPr sz="1150" b="0" i="0">
                <a:solidFill>
                  <a:srgbClr val="1F1F1F"/>
                </a:solidFill>
                <a:latin typeface="微软雅黑"/>
                <a:ea typeface="微软雅黑"/>
              </a:rPr>
              <a:t>饮与社交场景，让老本行多赚一笔，</a:t>
            </a:r>
          </a:p>
          <a:p>
            <a:pPr algn="l">
              <a:lnSpc>
                <a:spcPct val="160000"/>
              </a:lnSpc>
            </a:pPr>
            <a:r>
              <a:rPr sz="1150" b="0" i="0">
                <a:solidFill>
                  <a:srgbClr val="1F1F1F"/>
                </a:solidFill>
                <a:latin typeface="微软雅黑"/>
                <a:ea typeface="微软雅黑"/>
              </a:rPr>
              <a:t>而不是换一块招牌。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85800" y="6291072"/>
            <a:ext cx="10820095" cy="10972"/>
          </a:xfrm>
          <a:prstGeom prst="rect">
            <a:avLst/>
          </a:prstGeom>
          <a:solidFill>
            <a:srgbClr val="E4D9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85800" y="6382512"/>
            <a:ext cx="749807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6B6B"/>
                </a:solidFill>
                <a:latin typeface="微软雅黑"/>
                <a:ea typeface="微软雅黑"/>
              </a:rPr>
              <a:t>韶山红客共创基地 ｜ 总体策划与运营方案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595360" y="6382512"/>
            <a:ext cx="290779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0" i="0">
                <a:solidFill>
                  <a:srgbClr val="6B6B6B"/>
                </a:solidFill>
                <a:latin typeface="微软雅黑"/>
                <a:ea typeface="微软雅黑"/>
              </a:rPr>
              <a:t>19 / 24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502920"/>
            <a:ext cx="50292" cy="384048"/>
          </a:xfrm>
          <a:prstGeom prst="rect">
            <a:avLst/>
          </a:prstGeom>
          <a:solidFill>
            <a:srgbClr val="B81C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86968" y="457200"/>
            <a:ext cx="804672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200" b="1" i="0">
                <a:solidFill>
                  <a:srgbClr val="8A1116"/>
                </a:solidFill>
                <a:latin typeface="微软雅黑"/>
                <a:ea typeface="微软雅黑"/>
              </a:rPr>
              <a:t>为什么会愿意：先给，再取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95360" y="521208"/>
            <a:ext cx="2907792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1" i="0" spc="200">
                <a:solidFill>
                  <a:srgbClr val="C9A227"/>
                </a:solidFill>
                <a:latin typeface="微软雅黑"/>
                <a:ea typeface="微软雅黑"/>
              </a:rPr>
              <a:t>06 星火网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1207008"/>
            <a:ext cx="2540431" cy="1097280"/>
          </a:xfrm>
          <a:prstGeom prst="rect">
            <a:avLst/>
          </a:prstGeom>
          <a:solidFill>
            <a:srgbClr val="F3E9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85800" y="1207008"/>
            <a:ext cx="41148" cy="109728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86968" y="1325880"/>
            <a:ext cx="2138095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00" b="1" i="0">
                <a:solidFill>
                  <a:srgbClr val="B81C22"/>
                </a:solidFill>
                <a:latin typeface="Arial"/>
                <a:ea typeface="Arial"/>
              </a:rPr>
              <a:t>100万+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86968" y="1847088"/>
            <a:ext cx="2138095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0" i="0">
                <a:solidFill>
                  <a:srgbClr val="6B6B6B"/>
                </a:solidFill>
                <a:latin typeface="微软雅黑"/>
                <a:ea typeface="微软雅黑"/>
              </a:rPr>
              <a:t>自费寻访（元）</a:t>
            </a:r>
          </a:p>
        </p:txBody>
      </p:sp>
      <p:sp>
        <p:nvSpPr>
          <p:cNvPr id="9" name="Rectangle 8"/>
          <p:cNvSpPr/>
          <p:nvPr/>
        </p:nvSpPr>
        <p:spPr>
          <a:xfrm>
            <a:off x="3445687" y="1207008"/>
            <a:ext cx="2540431" cy="1097280"/>
          </a:xfrm>
          <a:prstGeom prst="rect">
            <a:avLst/>
          </a:prstGeom>
          <a:solidFill>
            <a:srgbClr val="F3E9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445687" y="1207008"/>
            <a:ext cx="41148" cy="109728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646855" y="1325880"/>
            <a:ext cx="2138095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00" b="1" i="0">
                <a:solidFill>
                  <a:srgbClr val="B81C22"/>
                </a:solidFill>
                <a:latin typeface="Arial"/>
                <a:ea typeface="Arial"/>
              </a:rPr>
              <a:t>10万+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46855" y="1847088"/>
            <a:ext cx="2138095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0" i="0">
                <a:solidFill>
                  <a:srgbClr val="6B6B6B"/>
                </a:solidFill>
                <a:latin typeface="微软雅黑"/>
                <a:ea typeface="微软雅黑"/>
              </a:rPr>
              <a:t>行程（公里）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205575" y="1207008"/>
            <a:ext cx="2540431" cy="1097280"/>
          </a:xfrm>
          <a:prstGeom prst="rect">
            <a:avLst/>
          </a:prstGeom>
          <a:solidFill>
            <a:srgbClr val="F3E9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205575" y="1207008"/>
            <a:ext cx="41148" cy="109728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06743" y="1325880"/>
            <a:ext cx="2138095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00" b="1" i="0">
                <a:solidFill>
                  <a:srgbClr val="B81C22"/>
                </a:solidFill>
                <a:latin typeface="Arial"/>
                <a:ea typeface="Arial"/>
              </a:rPr>
              <a:t>300+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6743" y="1847088"/>
            <a:ext cx="2138095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0" i="0">
                <a:solidFill>
                  <a:srgbClr val="6B6B6B"/>
                </a:solidFill>
                <a:latin typeface="微软雅黑"/>
                <a:ea typeface="微软雅黑"/>
              </a:rPr>
              <a:t>专访亲历者（人）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965463" y="1207008"/>
            <a:ext cx="2540431" cy="1097280"/>
          </a:xfrm>
          <a:prstGeom prst="rect">
            <a:avLst/>
          </a:prstGeom>
          <a:solidFill>
            <a:srgbClr val="F3E9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965463" y="1207008"/>
            <a:ext cx="41148" cy="109728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166631" y="1325880"/>
            <a:ext cx="2138095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00" b="1" i="0">
                <a:solidFill>
                  <a:srgbClr val="B81C22"/>
                </a:solidFill>
                <a:latin typeface="Arial"/>
                <a:ea typeface="Arial"/>
              </a:rPr>
              <a:t>40余年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66631" y="1847088"/>
            <a:ext cx="2138095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0" i="0">
                <a:solidFill>
                  <a:srgbClr val="6B6B6B"/>
                </a:solidFill>
                <a:latin typeface="微软雅黑"/>
                <a:ea typeface="微软雅黑"/>
              </a:rPr>
              <a:t>深耕红色文化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85800" y="2523744"/>
            <a:ext cx="5272887" cy="3438144"/>
          </a:xfrm>
          <a:prstGeom prst="rect">
            <a:avLst/>
          </a:prstGeom>
          <a:solidFill>
            <a:srgbClr val="FB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685800" y="2523744"/>
            <a:ext cx="45720" cy="3438144"/>
          </a:xfrm>
          <a:prstGeom prst="rect">
            <a:avLst/>
          </a:prstGeom>
          <a:solidFill>
            <a:srgbClr val="B81C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60120" y="2670048"/>
            <a:ext cx="4724247" cy="3474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8A1116"/>
                </a:solidFill>
                <a:latin typeface="微软雅黑"/>
                <a:ea typeface="微软雅黑"/>
              </a:rPr>
              <a:t>我们给的是抢救工具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60120" y="3127248"/>
            <a:ext cx="4724247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C9A227"/>
                </a:solidFill>
                <a:latin typeface="微软雅黑"/>
                <a:ea typeface="微软雅黑"/>
              </a:rPr>
              <a:t>口述史料数字化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60120" y="3401568"/>
            <a:ext cx="4724247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sz="1150" b="0" i="0">
                <a:solidFill>
                  <a:srgbClr val="1F1F1F"/>
                </a:solidFill>
                <a:latin typeface="微软雅黑"/>
                <a:ea typeface="微软雅黑"/>
              </a:rPr>
              <a:t>《泽惠万世》相关采访、签名题词、老照片与录音录像，</a:t>
            </a:r>
          </a:p>
          <a:p>
            <a:pPr algn="l">
              <a:lnSpc>
                <a:spcPct val="155000"/>
              </a:lnSpc>
            </a:pPr>
            <a:r>
              <a:rPr sz="1150" b="0" i="0">
                <a:solidFill>
                  <a:srgbClr val="1F1F1F"/>
                </a:solidFill>
                <a:latin typeface="微软雅黑"/>
                <a:ea typeface="微软雅黑"/>
              </a:rPr>
              <a:t>做高精度扫描与音频修复。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60120" y="4096512"/>
            <a:ext cx="4724247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C9A227"/>
                </a:solidFill>
                <a:latin typeface="微软雅黑"/>
                <a:ea typeface="微软雅黑"/>
              </a:rPr>
              <a:t>结构化归档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60120" y="4370832"/>
            <a:ext cx="4724247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sz="1150" b="0" i="0">
                <a:solidFill>
                  <a:srgbClr val="1F1F1F"/>
                </a:solidFill>
                <a:latin typeface="微软雅黑"/>
                <a:ea typeface="微软雅黑"/>
              </a:rPr>
              <a:t>AI 辅助建立可检索知识库，把散落的历史碎片变成可被调用的资产。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60120" y="5065776"/>
            <a:ext cx="4724247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C9A227"/>
                </a:solidFill>
                <a:latin typeface="微软雅黑"/>
                <a:ea typeface="微软雅黑"/>
              </a:rPr>
              <a:t>青年二创与场景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60120" y="5340096"/>
            <a:ext cx="4724247" cy="6583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sz="1150" b="0" i="0">
                <a:solidFill>
                  <a:srgbClr val="1F1F1F"/>
                </a:solidFill>
                <a:latin typeface="微软雅黑"/>
                <a:ea typeface="微软雅黑"/>
              </a:rPr>
              <a:t>年度「韶山精神红客讲坛」、亲历者影像专题展陈，</a:t>
            </a:r>
          </a:p>
          <a:p>
            <a:pPr algn="l">
              <a:lnSpc>
                <a:spcPct val="155000"/>
              </a:lnSpc>
            </a:pPr>
            <a:r>
              <a:rPr sz="1150" b="0" i="0">
                <a:solidFill>
                  <a:srgbClr val="1F1F1F"/>
                </a:solidFill>
                <a:latin typeface="微软雅黑"/>
                <a:ea typeface="微软雅黑"/>
              </a:rPr>
              <a:t>延续 2016 年人民大会堂甘肃厅研讨会的脉络。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233007" y="2523744"/>
            <a:ext cx="5272887" cy="343814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6233007" y="2523744"/>
            <a:ext cx="45720" cy="3438144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507327" y="2670048"/>
            <a:ext cx="4724247" cy="3474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8A1116"/>
                </a:solidFill>
                <a:latin typeface="微软雅黑"/>
                <a:ea typeface="微软雅黑"/>
              </a:rPr>
              <a:t>四条不可越过的红线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507327" y="3127248"/>
            <a:ext cx="4724247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C9A227"/>
                </a:solidFill>
                <a:latin typeface="Arial"/>
                <a:ea typeface="Arial"/>
              </a:rPr>
              <a:t>01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854799" y="3127248"/>
            <a:ext cx="4358487" cy="7132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sz="1150" b="0" i="0">
                <a:solidFill>
                  <a:srgbClr val="1F1F1F"/>
                </a:solidFill>
                <a:latin typeface="微软雅黑"/>
                <a:ea typeface="微软雅黑"/>
              </a:rPr>
              <a:t>不以领袖名义注册商业主体、不做商业化代言，</a:t>
            </a:r>
          </a:p>
          <a:p>
            <a:pPr algn="l">
              <a:lnSpc>
                <a:spcPct val="155000"/>
              </a:lnSpc>
            </a:pPr>
            <a:r>
              <a:rPr sz="1150" b="0" i="0">
                <a:solidFill>
                  <a:srgbClr val="1F1F1F"/>
                </a:solidFill>
                <a:latin typeface="微软雅黑"/>
                <a:ea typeface="微软雅黑"/>
              </a:rPr>
              <a:t>严格遵守英烈保护与广告相关规范。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507327" y="3849624"/>
            <a:ext cx="4724247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C9A227"/>
                </a:solidFill>
                <a:latin typeface="Arial"/>
                <a:ea typeface="Arial"/>
              </a:rPr>
              <a:t>02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854799" y="3849624"/>
            <a:ext cx="4358487" cy="7132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sz="1150" b="0" i="0">
                <a:solidFill>
                  <a:srgbClr val="1F1F1F"/>
                </a:solidFill>
                <a:latin typeface="微软雅黑"/>
                <a:ea typeface="微软雅黑"/>
              </a:rPr>
              <a:t>涉及研究会及其掌握资料的对外使用，逐份签署授权与著作权协议，</a:t>
            </a:r>
          </a:p>
          <a:p>
            <a:pPr algn="l">
              <a:lnSpc>
                <a:spcPct val="155000"/>
              </a:lnSpc>
            </a:pPr>
            <a:r>
              <a:rPr sz="1150" b="0" i="0">
                <a:solidFill>
                  <a:srgbClr val="1F1F1F"/>
                </a:solidFill>
                <a:latin typeface="微软雅黑"/>
                <a:ea typeface="微软雅黑"/>
              </a:rPr>
              <a:t>重大内容执行三审制。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507327" y="4572000"/>
            <a:ext cx="4724247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C9A227"/>
                </a:solidFill>
                <a:latin typeface="Arial"/>
                <a:ea typeface="Arial"/>
              </a:rPr>
              <a:t>03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854799" y="4572000"/>
            <a:ext cx="4358487" cy="7132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sz="1150" b="0" i="0">
                <a:solidFill>
                  <a:srgbClr val="1F1F1F"/>
                </a:solidFill>
                <a:latin typeface="微软雅黑"/>
                <a:ea typeface="微软雅黑"/>
              </a:rPr>
              <a:t>学术独立：不介入研究结论、不替研究会发声、</a:t>
            </a:r>
          </a:p>
          <a:p>
            <a:pPr algn="l">
              <a:lnSpc>
                <a:spcPct val="155000"/>
              </a:lnSpc>
            </a:pPr>
            <a:r>
              <a:rPr sz="1150" b="0" i="0">
                <a:solidFill>
                  <a:srgbClr val="1F1F1F"/>
                </a:solidFill>
                <a:latin typeface="微软雅黑"/>
                <a:ea typeface="微软雅黑"/>
              </a:rPr>
              <a:t>绝不使用未获授权的史料。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507327" y="5294376"/>
            <a:ext cx="4724247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C9A227"/>
                </a:solidFill>
                <a:latin typeface="Arial"/>
                <a:ea typeface="Arial"/>
              </a:rPr>
              <a:t>04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854799" y="5294376"/>
            <a:ext cx="4358487" cy="7132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5000"/>
              </a:lnSpc>
            </a:pPr>
            <a:r>
              <a:rPr sz="1150" b="0" i="0">
                <a:solidFill>
                  <a:srgbClr val="1F1F1F"/>
                </a:solidFill>
                <a:latin typeface="微软雅黑"/>
                <a:ea typeface="微软雅黑"/>
              </a:rPr>
              <a:t>品牌统一表述为「韶山红客共创基地（总部 韶山）北京根据地」，</a:t>
            </a:r>
          </a:p>
          <a:p>
            <a:pPr algn="l">
              <a:lnSpc>
                <a:spcPct val="155000"/>
              </a:lnSpc>
            </a:pPr>
            <a:r>
              <a:rPr sz="1150" b="0" i="0">
                <a:solidFill>
                  <a:srgbClr val="1F1F1F"/>
                </a:solidFill>
                <a:latin typeface="微软雅黑"/>
                <a:ea typeface="微软雅黑"/>
              </a:rPr>
              <a:t>北京不设第二总部。</a:t>
            </a:r>
          </a:p>
        </p:txBody>
      </p:sp>
      <p:sp>
        <p:nvSpPr>
          <p:cNvPr id="41" name="Rectangle 40"/>
          <p:cNvSpPr/>
          <p:nvPr/>
        </p:nvSpPr>
        <p:spPr>
          <a:xfrm>
            <a:off x="685800" y="6291072"/>
            <a:ext cx="10820095" cy="10972"/>
          </a:xfrm>
          <a:prstGeom prst="rect">
            <a:avLst/>
          </a:prstGeom>
          <a:solidFill>
            <a:srgbClr val="E4D9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85800" y="6382512"/>
            <a:ext cx="749807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6B6B"/>
                </a:solidFill>
                <a:latin typeface="微软雅黑"/>
                <a:ea typeface="微软雅黑"/>
              </a:rPr>
              <a:t>韶山红客共创基地 ｜ 总体策划与运营方案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595360" y="6382512"/>
            <a:ext cx="290779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0" i="0">
                <a:solidFill>
                  <a:srgbClr val="6B6B6B"/>
                </a:solidFill>
                <a:latin typeface="微软雅黑"/>
                <a:ea typeface="微软雅黑"/>
              </a:rPr>
              <a:t>20 / 24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502920"/>
            <a:ext cx="50292" cy="384048"/>
          </a:xfrm>
          <a:prstGeom prst="rect">
            <a:avLst/>
          </a:prstGeom>
          <a:solidFill>
            <a:srgbClr val="B81C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86968" y="457200"/>
            <a:ext cx="804672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200" b="1" i="0">
                <a:solidFill>
                  <a:srgbClr val="8A1116"/>
                </a:solidFill>
                <a:latin typeface="微软雅黑"/>
                <a:ea typeface="微软雅黑"/>
              </a:rPr>
              <a:t>险峰计划：把创客与数字游民请上山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95360" y="521208"/>
            <a:ext cx="2907792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1" i="0" spc="200">
                <a:solidFill>
                  <a:srgbClr val="C9A227"/>
                </a:solidFill>
                <a:latin typeface="微软雅黑"/>
                <a:ea typeface="微软雅黑"/>
              </a:rPr>
              <a:t>07 险峰计划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1207008"/>
            <a:ext cx="10820095" cy="1024128"/>
          </a:xfrm>
          <a:prstGeom prst="rect">
            <a:avLst/>
          </a:prstGeom>
          <a:solidFill>
            <a:srgbClr val="F3E9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85800" y="1207008"/>
            <a:ext cx="45720" cy="102412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96696" y="1335024"/>
            <a:ext cx="10180015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5000"/>
              </a:lnSpc>
              <a:spcAft>
                <a:spcPts val="500"/>
              </a:spcAft>
            </a:pPr>
            <a:r>
              <a:rPr sz="1200" b="1" i="0">
                <a:solidFill>
                  <a:srgbClr val="8A1116"/>
                </a:solidFill>
                <a:latin typeface="微软雅黑"/>
                <a:ea typeface="微软雅黑"/>
              </a:rPr>
              <a:t>韶峰：</a:t>
            </a:r>
            <a:r>
              <a:rPr sz="1200" b="0" i="0">
                <a:solidFill>
                  <a:srgbClr val="1F1F1F"/>
                </a:solidFill>
                <a:latin typeface="微软雅黑"/>
                <a:ea typeface="微软雅黑"/>
              </a:rPr>
              <a:t>韶山最高峰，海拔 519.1 米，南岳七十二峰之第七十一峰；因舜帝南巡奏韶乐而得名，古称「音乐之峰」。「韶峰耸翠」为韶山八景之首，少年毛泽东常登此峰观日出、看夕阳。</a:t>
            </a:r>
          </a:p>
          <a:p>
            <a:pPr algn="l">
              <a:lnSpc>
                <a:spcPct val="155000"/>
              </a:lnSpc>
            </a:pPr>
            <a:r>
              <a:rPr sz="1200" b="0" i="0">
                <a:solidFill>
                  <a:srgbClr val="1F1F1F"/>
                </a:solidFill>
                <a:latin typeface="微软雅黑"/>
                <a:ea typeface="微软雅黑"/>
              </a:rPr>
              <a:t>半山的毛泽东诗词碑林以 100 块汉白玉与花岗岩镌刻 100 首诗词；索道自碑林直上韶峰寺，水平线长 712 米。韶峰八景与四绝，</a:t>
            </a:r>
          </a:p>
          <a:p>
            <a:pPr algn="l">
              <a:lnSpc>
                <a:spcPct val="155000"/>
              </a:lnSpc>
            </a:pPr>
            <a:r>
              <a:rPr sz="1200" b="0" i="0">
                <a:solidFill>
                  <a:srgbClr val="1F1F1F"/>
                </a:solidFill>
                <a:latin typeface="微软雅黑"/>
                <a:ea typeface="微软雅黑"/>
              </a:rPr>
              <a:t>是一份现成的开源素材库。</a:t>
            </a:r>
          </a:p>
        </p:txBody>
      </p:sp>
      <p:sp>
        <p:nvSpPr>
          <p:cNvPr id="8" name="Rectangle 7"/>
          <p:cNvSpPr/>
          <p:nvPr/>
        </p:nvSpPr>
        <p:spPr>
          <a:xfrm>
            <a:off x="685800" y="2395728"/>
            <a:ext cx="3423818" cy="2048256"/>
          </a:xfrm>
          <a:prstGeom prst="rect">
            <a:avLst/>
          </a:prstGeom>
          <a:solidFill>
            <a:srgbClr val="FB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85800" y="2395728"/>
            <a:ext cx="41148" cy="2048256"/>
          </a:xfrm>
          <a:prstGeom prst="rect">
            <a:avLst/>
          </a:prstGeom>
          <a:solidFill>
            <a:srgbClr val="B81C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23544" y="2542032"/>
            <a:ext cx="2966618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8A1116"/>
                </a:solidFill>
                <a:latin typeface="微软雅黑"/>
                <a:ea typeface="微软雅黑"/>
              </a:rPr>
              <a:t>7 天｜登高周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23544" y="2907792"/>
            <a:ext cx="2966618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 i="0" spc="150">
                <a:solidFill>
                  <a:srgbClr val="C9A227"/>
                </a:solidFill>
                <a:latin typeface="微软雅黑"/>
                <a:ea typeface="微软雅黑"/>
              </a:rPr>
              <a:t>探路者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23544" y="3236976"/>
            <a:ext cx="2966618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60000"/>
              </a:lnSpc>
            </a:pPr>
            <a:r>
              <a:rPr sz="1150" b="0" i="0">
                <a:solidFill>
                  <a:srgbClr val="1F1F1F"/>
                </a:solidFill>
                <a:latin typeface="微软雅黑"/>
                <a:ea typeface="微软雅黑"/>
              </a:rPr>
              <a:t>山顶轻创作点日间通行 ＋ 半山碑林朗读会 ＋</a:t>
            </a:r>
          </a:p>
          <a:p>
            <a:pPr algn="l">
              <a:lnSpc>
                <a:spcPct val="160000"/>
              </a:lnSpc>
            </a:pPr>
            <a:r>
              <a:rPr sz="1150" b="0" i="0">
                <a:solidFill>
                  <a:srgbClr val="1F1F1F"/>
                </a:solidFill>
                <a:latin typeface="微软雅黑"/>
                <a:ea typeface="微软雅黑"/>
              </a:rPr>
              <a:t> 会客厅住宿。先让他住下来一晚，</a:t>
            </a:r>
          </a:p>
          <a:p>
            <a:pPr algn="l">
              <a:lnSpc>
                <a:spcPct val="160000"/>
              </a:lnSpc>
            </a:pPr>
            <a:r>
              <a:rPr sz="1150" b="0" i="0">
                <a:solidFill>
                  <a:srgbClr val="1F1F1F"/>
                </a:solidFill>
                <a:latin typeface="微软雅黑"/>
                <a:ea typeface="微软雅黑"/>
              </a:rPr>
              <a:t>再决定要不要留一个月。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383938" y="2395728"/>
            <a:ext cx="3423818" cy="2048256"/>
          </a:xfrm>
          <a:prstGeom prst="rect">
            <a:avLst/>
          </a:prstGeom>
          <a:solidFill>
            <a:srgbClr val="FB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383938" y="2395728"/>
            <a:ext cx="41148" cy="2048256"/>
          </a:xfrm>
          <a:prstGeom prst="rect">
            <a:avLst/>
          </a:prstGeom>
          <a:solidFill>
            <a:srgbClr val="B81C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621682" y="2542032"/>
            <a:ext cx="2966618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8A1116"/>
                </a:solidFill>
                <a:latin typeface="微软雅黑"/>
                <a:ea typeface="微软雅黑"/>
              </a:rPr>
              <a:t>30 天｜驻山月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21682" y="2907792"/>
            <a:ext cx="2966618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 i="0" spc="150">
                <a:solidFill>
                  <a:srgbClr val="C9A227"/>
                </a:solidFill>
                <a:latin typeface="微软雅黑"/>
                <a:ea typeface="微软雅黑"/>
              </a:rPr>
              <a:t>数字游民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21682" y="3236976"/>
            <a:ext cx="2966618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60000"/>
              </a:lnSpc>
            </a:pPr>
            <a:r>
              <a:rPr sz="1150" b="0" i="0">
                <a:solidFill>
                  <a:srgbClr val="1F1F1F"/>
                </a:solidFill>
                <a:latin typeface="微软雅黑"/>
                <a:ea typeface="微软雅黑"/>
              </a:rPr>
              <a:t>固定工位 ＋ 住宿 ＋ 内容任务包 ＋ 导师夜</a:t>
            </a:r>
          </a:p>
          <a:p>
            <a:pPr algn="l">
              <a:lnSpc>
                <a:spcPct val="160000"/>
              </a:lnSpc>
            </a:pPr>
            <a:r>
              <a:rPr sz="1150" b="0" i="0">
                <a:solidFill>
                  <a:srgbClr val="1F1F1F"/>
                </a:solidFill>
                <a:latin typeface="微软雅黑"/>
                <a:ea typeface="微软雅黑"/>
              </a:rPr>
              <a:t>话。对标安吉 DNA 公社：最低门槛 7 天，</a:t>
            </a:r>
          </a:p>
          <a:p>
            <a:pPr algn="l">
              <a:lnSpc>
                <a:spcPct val="160000"/>
              </a:lnSpc>
            </a:pPr>
            <a:r>
              <a:rPr sz="1150" b="0" i="0">
                <a:solidFill>
                  <a:srgbClr val="1F1F1F"/>
                </a:solidFill>
                <a:latin typeface="微软雅黑"/>
                <a:ea typeface="微软雅黑"/>
              </a:rPr>
              <a:t>平均入住约 49 天。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082076" y="2395728"/>
            <a:ext cx="3423818" cy="2048256"/>
          </a:xfrm>
          <a:prstGeom prst="rect">
            <a:avLst/>
          </a:prstGeom>
          <a:solidFill>
            <a:srgbClr val="FB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082076" y="2395728"/>
            <a:ext cx="41148" cy="2048256"/>
          </a:xfrm>
          <a:prstGeom prst="rect">
            <a:avLst/>
          </a:prstGeom>
          <a:solidFill>
            <a:srgbClr val="B81C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19820" y="2542032"/>
            <a:ext cx="2966618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8A1116"/>
                </a:solidFill>
                <a:latin typeface="微软雅黑"/>
                <a:ea typeface="微软雅黑"/>
              </a:rPr>
              <a:t>90 天｜融创季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19820" y="2907792"/>
            <a:ext cx="2966618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 i="0" spc="150">
                <a:solidFill>
                  <a:srgbClr val="C9A227"/>
                </a:solidFill>
                <a:latin typeface="微软雅黑"/>
                <a:ea typeface="微软雅黑"/>
              </a:rPr>
              <a:t>创客团队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19820" y="3236976"/>
            <a:ext cx="2966618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60000"/>
              </a:lnSpc>
            </a:pPr>
            <a:r>
              <a:rPr sz="1150" b="0" i="0">
                <a:solidFill>
                  <a:srgbClr val="1F1F1F"/>
                </a:solidFill>
                <a:latin typeface="微软雅黑"/>
                <a:ea typeface="微软雅黑"/>
              </a:rPr>
              <a:t>承接一个具体共创项目：韶峰八景数字采集、</a:t>
            </a:r>
          </a:p>
          <a:p>
            <a:pPr algn="l">
              <a:lnSpc>
                <a:spcPct val="160000"/>
              </a:lnSpc>
            </a:pPr>
            <a:r>
              <a:rPr sz="1150" b="0" i="0">
                <a:solidFill>
                  <a:srgbClr val="1F1F1F"/>
                </a:solidFill>
                <a:latin typeface="微软雅黑"/>
                <a:ea typeface="微软雅黑"/>
              </a:rPr>
              <a:t>碑林 AR、峰顶日出直播栏目，</a:t>
            </a:r>
          </a:p>
          <a:p>
            <a:pPr algn="l">
              <a:lnSpc>
                <a:spcPct val="160000"/>
              </a:lnSpc>
            </a:pPr>
            <a:r>
              <a:rPr sz="1150" b="0" i="0">
                <a:solidFill>
                  <a:srgbClr val="1F1F1F"/>
                </a:solidFill>
                <a:latin typeface="微软雅黑"/>
                <a:ea typeface="微软雅黑"/>
              </a:rPr>
              <a:t>配套资源支持与收益分成。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85800" y="4626864"/>
            <a:ext cx="10820095" cy="133502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685800" y="4626864"/>
            <a:ext cx="45720" cy="1335024"/>
          </a:xfrm>
          <a:prstGeom prst="rect">
            <a:avLst/>
          </a:prstGeom>
          <a:solidFill>
            <a:srgbClr val="B81C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96696" y="4754880"/>
            <a:ext cx="10180015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5000"/>
              </a:lnSpc>
              <a:spcAft>
                <a:spcPts val="600"/>
              </a:spcAft>
            </a:pPr>
            <a:r>
              <a:rPr sz="1250" b="1" i="0">
                <a:solidFill>
                  <a:srgbClr val="8A1116"/>
                </a:solidFill>
                <a:latin typeface="微软雅黑"/>
                <a:ea typeface="微软雅黑"/>
              </a:rPr>
              <a:t>登高诵　</a:t>
            </a:r>
            <a:r>
              <a:rPr sz="1200" b="0" i="0">
                <a:solidFill>
                  <a:srgbClr val="1F1F1F"/>
                </a:solidFill>
                <a:latin typeface="微软雅黑"/>
                <a:ea typeface="微软雅黑"/>
              </a:rPr>
              <a:t>把会客厅的「敢诵局」延伸到峰巅：登顶诵读「为有牺牲多壮志，敢教日月换新天」，证书编号从「第 N 位敢诵人」变成「第 N 位登高诵者」。可拍、可传播、可复购。</a:t>
            </a:r>
          </a:p>
          <a:p>
            <a:pPr algn="l">
              <a:lnSpc>
                <a:spcPct val="155000"/>
              </a:lnSpc>
            </a:pPr>
            <a:r>
              <a:rPr sz="1250" b="1" i="0">
                <a:solidFill>
                  <a:srgbClr val="8A1116"/>
                </a:solidFill>
                <a:latin typeface="微软雅黑"/>
                <a:ea typeface="微软雅黑"/>
              </a:rPr>
              <a:t>四个约束　</a:t>
            </a:r>
            <a:r>
              <a:rPr sz="1200" b="0" i="0">
                <a:solidFill>
                  <a:srgbClr val="1F1F1F"/>
                </a:solidFill>
                <a:latin typeface="微软雅黑"/>
                <a:ea typeface="微软雅黑"/>
              </a:rPr>
              <a:t>韶峰在景区管理范围内，只能合作不能自建；峰顶无稳定办公条件，现实方案是「山上半天、山下半天」；索道受天气影响须备山下动线；设施可撤收，不碰生态红线。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85800" y="6291072"/>
            <a:ext cx="10820095" cy="10972"/>
          </a:xfrm>
          <a:prstGeom prst="rect">
            <a:avLst/>
          </a:prstGeom>
          <a:solidFill>
            <a:srgbClr val="E4D9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85800" y="6382512"/>
            <a:ext cx="749807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6B6B"/>
                </a:solidFill>
                <a:latin typeface="微软雅黑"/>
                <a:ea typeface="微软雅黑"/>
              </a:rPr>
              <a:t>韶山红客共创基地 ｜ 总体策划与运营方案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595360" y="6382512"/>
            <a:ext cx="290779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0" i="0">
                <a:solidFill>
                  <a:srgbClr val="6B6B6B"/>
                </a:solidFill>
                <a:latin typeface="微软雅黑"/>
                <a:ea typeface="微软雅黑"/>
              </a:rPr>
              <a:t>21 / 24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502920"/>
            <a:ext cx="50292" cy="384048"/>
          </a:xfrm>
          <a:prstGeom prst="rect">
            <a:avLst/>
          </a:prstGeom>
          <a:solidFill>
            <a:srgbClr val="B81C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86968" y="457200"/>
            <a:ext cx="804672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200" b="1" i="0">
                <a:solidFill>
                  <a:srgbClr val="8A1116"/>
                </a:solidFill>
                <a:latin typeface="微软雅黑"/>
                <a:ea typeface="微软雅黑"/>
              </a:rPr>
              <a:t>商业闭环：五条收入线，三年成势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95360" y="521208"/>
            <a:ext cx="2907792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1" i="0" spc="200">
                <a:solidFill>
                  <a:srgbClr val="C9A227"/>
                </a:solidFill>
                <a:latin typeface="微软雅黑"/>
                <a:ea typeface="微软雅黑"/>
              </a:rPr>
              <a:t>06 运营模式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1316736"/>
            <a:ext cx="6309360" cy="603504"/>
          </a:xfrm>
          <a:prstGeom prst="rect">
            <a:avLst/>
          </a:prstGeom>
          <a:solidFill>
            <a:srgbClr val="FB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85800" y="1316736"/>
            <a:ext cx="45720" cy="603504"/>
          </a:xfrm>
          <a:prstGeom prst="rect">
            <a:avLst/>
          </a:prstGeom>
          <a:solidFill>
            <a:srgbClr val="B81C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05256" y="1481328"/>
            <a:ext cx="19202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1" i="0">
                <a:solidFill>
                  <a:srgbClr val="8A1116"/>
                </a:solidFill>
                <a:latin typeface="微软雅黑"/>
                <a:ea typeface="微软雅黑"/>
              </a:rPr>
              <a:t>研学与课程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926080" y="1499616"/>
            <a:ext cx="23774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0" i="0">
                <a:solidFill>
                  <a:srgbClr val="1F1F1F"/>
                </a:solidFill>
                <a:latin typeface="微软雅黑"/>
                <a:ea typeface="微软雅黑"/>
              </a:rPr>
              <a:t>定制研学、思政课程、企业党建培训、</a:t>
            </a:r>
          </a:p>
          <a:p>
            <a:pPr algn="l"/>
            <a:r>
              <a:rPr sz="1050" b="0" i="0">
                <a:solidFill>
                  <a:srgbClr val="1F1F1F"/>
                </a:solidFill>
                <a:latin typeface="微软雅黑"/>
                <a:ea typeface="微软雅黑"/>
              </a:rPr>
              <a:t>亲子研学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94960" y="1499616"/>
            <a:ext cx="150876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0">
                <a:solidFill>
                  <a:srgbClr val="6B6B6B"/>
                </a:solidFill>
                <a:latin typeface="微软雅黑"/>
                <a:ea typeface="微软雅黑"/>
              </a:rPr>
              <a:t>现金流稳定，旺季集中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5800" y="2011680"/>
            <a:ext cx="6309360" cy="603504"/>
          </a:xfrm>
          <a:prstGeom prst="rect">
            <a:avLst/>
          </a:prstGeom>
          <a:solidFill>
            <a:srgbClr val="F3E9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85800" y="2011680"/>
            <a:ext cx="45720" cy="603504"/>
          </a:xfrm>
          <a:prstGeom prst="rect">
            <a:avLst/>
          </a:prstGeom>
          <a:solidFill>
            <a:srgbClr val="B81C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05256" y="2176272"/>
            <a:ext cx="19202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1" i="0">
                <a:solidFill>
                  <a:srgbClr val="8A1116"/>
                </a:solidFill>
                <a:latin typeface="微软雅黑"/>
                <a:ea typeface="微软雅黑"/>
              </a:rPr>
              <a:t>接待与住宿餐饮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926080" y="2194560"/>
            <a:ext cx="23774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0" i="0">
                <a:solidFill>
                  <a:srgbClr val="1F1F1F"/>
                </a:solidFill>
                <a:latin typeface="微软雅黑"/>
                <a:ea typeface="微软雅黑"/>
              </a:rPr>
              <a:t>会客厅现有业态的增量客流与高端接待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394960" y="2194560"/>
            <a:ext cx="150876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0">
                <a:solidFill>
                  <a:srgbClr val="6B6B6B"/>
                </a:solidFill>
                <a:latin typeface="微软雅黑"/>
                <a:ea typeface="微软雅黑"/>
              </a:rPr>
              <a:t>与既有业务直接协同，</a:t>
            </a:r>
          </a:p>
          <a:p>
            <a:pPr algn="l"/>
            <a:r>
              <a:rPr sz="1000" b="0" i="0">
                <a:solidFill>
                  <a:srgbClr val="6B6B6B"/>
                </a:solidFill>
                <a:latin typeface="微软雅黑"/>
                <a:ea typeface="微软雅黑"/>
              </a:rPr>
              <a:t>边际成本低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85800" y="2706624"/>
            <a:ext cx="6309360" cy="603504"/>
          </a:xfrm>
          <a:prstGeom prst="rect">
            <a:avLst/>
          </a:prstGeom>
          <a:solidFill>
            <a:srgbClr val="FB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85800" y="2706624"/>
            <a:ext cx="45720" cy="603504"/>
          </a:xfrm>
          <a:prstGeom prst="rect">
            <a:avLst/>
          </a:prstGeom>
          <a:solidFill>
            <a:srgbClr val="B81C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05256" y="2871216"/>
            <a:ext cx="19202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1" i="0">
                <a:solidFill>
                  <a:srgbClr val="8A1116"/>
                </a:solidFill>
                <a:latin typeface="微软雅黑"/>
                <a:ea typeface="微软雅黑"/>
              </a:rPr>
              <a:t>文创与数字权益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926080" y="2889504"/>
            <a:ext cx="23774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0" i="0">
                <a:solidFill>
                  <a:srgbClr val="1F1F1F"/>
                </a:solidFill>
                <a:latin typeface="微软雅黑"/>
                <a:ea typeface="微软雅黑"/>
              </a:rPr>
              <a:t>实体文创＋权益型数字凭证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394960" y="2889504"/>
            <a:ext cx="150876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0">
                <a:solidFill>
                  <a:srgbClr val="6B6B6B"/>
                </a:solidFill>
                <a:latin typeface="微软雅黑"/>
                <a:ea typeface="微软雅黑"/>
              </a:rPr>
              <a:t>高毛利，可规模化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85800" y="3401568"/>
            <a:ext cx="6309360" cy="603504"/>
          </a:xfrm>
          <a:prstGeom prst="rect">
            <a:avLst/>
          </a:prstGeom>
          <a:solidFill>
            <a:srgbClr val="F3E9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85800" y="3401568"/>
            <a:ext cx="45720" cy="603504"/>
          </a:xfrm>
          <a:prstGeom prst="rect">
            <a:avLst/>
          </a:prstGeom>
          <a:solidFill>
            <a:srgbClr val="B81C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05256" y="3566160"/>
            <a:ext cx="19202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1" i="0">
                <a:solidFill>
                  <a:srgbClr val="8A1116"/>
                </a:solidFill>
                <a:latin typeface="微软雅黑"/>
                <a:ea typeface="微软雅黑"/>
              </a:rPr>
              <a:t>内容资产与授权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926080" y="3584448"/>
            <a:ext cx="23774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0" i="0">
                <a:solidFill>
                  <a:srgbClr val="1F1F1F"/>
                </a:solidFill>
                <a:latin typeface="微软雅黑"/>
                <a:ea typeface="微软雅黑"/>
              </a:rPr>
              <a:t>内容版权、IP授权、商单分成、</a:t>
            </a:r>
          </a:p>
          <a:p>
            <a:pPr algn="l"/>
            <a:r>
              <a:rPr sz="1050" b="0" i="0">
                <a:solidFill>
                  <a:srgbClr val="1F1F1F"/>
                </a:solidFill>
                <a:latin typeface="微软雅黑"/>
                <a:ea typeface="微软雅黑"/>
              </a:rPr>
              <a:t>平台分成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394960" y="3584448"/>
            <a:ext cx="150876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0">
                <a:solidFill>
                  <a:srgbClr val="6B6B6B"/>
                </a:solidFill>
                <a:latin typeface="微软雅黑"/>
                <a:ea typeface="微软雅黑"/>
              </a:rPr>
              <a:t>长尾复利，越久越厚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85800" y="4096512"/>
            <a:ext cx="6309360" cy="603504"/>
          </a:xfrm>
          <a:prstGeom prst="rect">
            <a:avLst/>
          </a:prstGeom>
          <a:solidFill>
            <a:srgbClr val="FB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685800" y="4096512"/>
            <a:ext cx="45720" cy="603504"/>
          </a:xfrm>
          <a:prstGeom prst="rect">
            <a:avLst/>
          </a:prstGeom>
          <a:solidFill>
            <a:srgbClr val="B81C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905256" y="4261104"/>
            <a:ext cx="19202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1" i="0">
                <a:solidFill>
                  <a:srgbClr val="8A1116"/>
                </a:solidFill>
                <a:latin typeface="微软雅黑"/>
                <a:ea typeface="微软雅黑"/>
              </a:rPr>
              <a:t>会员与增值服务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926080" y="4279392"/>
            <a:ext cx="237744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0" i="0">
                <a:solidFill>
                  <a:srgbClr val="1F1F1F"/>
                </a:solidFill>
                <a:latin typeface="微软雅黑"/>
                <a:ea typeface="微软雅黑"/>
              </a:rPr>
              <a:t>云红客会员、工具订阅、孵化服务费、</a:t>
            </a:r>
          </a:p>
          <a:p>
            <a:pPr algn="l"/>
            <a:r>
              <a:rPr sz="1050" b="0" i="0">
                <a:solidFill>
                  <a:srgbClr val="1F1F1F"/>
                </a:solidFill>
                <a:latin typeface="微软雅黑"/>
                <a:ea typeface="微软雅黑"/>
              </a:rPr>
              <a:t>品牌授权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394960" y="4279392"/>
            <a:ext cx="150876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0">
                <a:solidFill>
                  <a:srgbClr val="6B6B6B"/>
                </a:solidFill>
                <a:latin typeface="微软雅黑"/>
                <a:ea typeface="微软雅黑"/>
              </a:rPr>
              <a:t>轻资产，可复制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269480" y="1316736"/>
            <a:ext cx="4233672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B81C22"/>
                </a:solidFill>
                <a:latin typeface="微软雅黑"/>
                <a:ea typeface="微软雅黑"/>
              </a:rPr>
              <a:t>三年路线图</a:t>
            </a:r>
          </a:p>
        </p:txBody>
      </p:sp>
      <p:sp>
        <p:nvSpPr>
          <p:cNvPr id="31" name="Rectangle 30"/>
          <p:cNvSpPr/>
          <p:nvPr/>
        </p:nvSpPr>
        <p:spPr>
          <a:xfrm>
            <a:off x="7269480" y="1773936"/>
            <a:ext cx="4233672" cy="1353312"/>
          </a:xfrm>
          <a:prstGeom prst="rect">
            <a:avLst/>
          </a:prstGeom>
          <a:solidFill>
            <a:srgbClr val="FB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7269480" y="1773936"/>
            <a:ext cx="45720" cy="1353312"/>
          </a:xfrm>
          <a:prstGeom prst="rect">
            <a:avLst/>
          </a:prstGeom>
          <a:solidFill>
            <a:srgbClr val="B81C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7507224" y="1901952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B81C22"/>
                </a:solidFill>
                <a:latin typeface="微软雅黑"/>
                <a:ea typeface="微软雅黑"/>
              </a:rPr>
              <a:t>第1年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549640" y="1938528"/>
            <a:ext cx="27432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6B6B6B"/>
                </a:solidFill>
                <a:latin typeface="微软雅黑"/>
                <a:ea typeface="微软雅黑"/>
              </a:rPr>
              <a:t>起步期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507224" y="2304288"/>
            <a:ext cx="3749039" cy="7498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</a:pPr>
            <a:r>
              <a:rPr sz="1050" b="0" i="0">
                <a:solidFill>
                  <a:srgbClr val="1F1F1F"/>
                </a:solidFill>
                <a:latin typeface="微软雅黑"/>
                <a:ea typeface="微软雅黑"/>
              </a:rPr>
              <a:t>品牌与平台搭建，跑通体验级与云红客两级转化，</a:t>
            </a:r>
          </a:p>
          <a:p>
            <a:pPr algn="l">
              <a:lnSpc>
                <a:spcPct val="142000"/>
              </a:lnSpc>
            </a:pPr>
            <a:r>
              <a:rPr sz="1050" b="0" i="0">
                <a:solidFill>
                  <a:srgbClr val="1F1F1F"/>
                </a:solidFill>
                <a:latin typeface="微软雅黑"/>
                <a:ea typeface="微软雅黑"/>
              </a:rPr>
              <a:t>沉淀首批内容资产与核心红客圈层。目标是证明模式可行。</a:t>
            </a:r>
          </a:p>
        </p:txBody>
      </p:sp>
      <p:sp>
        <p:nvSpPr>
          <p:cNvPr id="36" name="Rectangle 35"/>
          <p:cNvSpPr/>
          <p:nvPr/>
        </p:nvSpPr>
        <p:spPr>
          <a:xfrm>
            <a:off x="7269480" y="3255264"/>
            <a:ext cx="4233672" cy="1353312"/>
          </a:xfrm>
          <a:prstGeom prst="rect">
            <a:avLst/>
          </a:prstGeom>
          <a:solidFill>
            <a:srgbClr val="FB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7269480" y="3255264"/>
            <a:ext cx="45720" cy="1353312"/>
          </a:xfrm>
          <a:prstGeom prst="rect">
            <a:avLst/>
          </a:prstGeom>
          <a:solidFill>
            <a:srgbClr val="B81C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7507224" y="3383280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B81C22"/>
                </a:solidFill>
                <a:latin typeface="微软雅黑"/>
                <a:ea typeface="微软雅黑"/>
              </a:rPr>
              <a:t>第2年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549640" y="3419856"/>
            <a:ext cx="27432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6B6B6B"/>
                </a:solidFill>
                <a:latin typeface="微软雅黑"/>
                <a:ea typeface="微软雅黑"/>
              </a:rPr>
              <a:t>成形期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507224" y="3785615"/>
            <a:ext cx="3749039" cy="7498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</a:pPr>
            <a:r>
              <a:rPr sz="1050" b="0" i="0">
                <a:solidFill>
                  <a:srgbClr val="1F1F1F"/>
                </a:solidFill>
                <a:latin typeface="微软雅黑"/>
                <a:ea typeface="微软雅黑"/>
              </a:rPr>
              <a:t>研学与内容板块形成稳定收入，实体入驻与孵化项目产生分成，</a:t>
            </a:r>
          </a:p>
          <a:p>
            <a:pPr algn="l">
              <a:lnSpc>
                <a:spcPct val="142000"/>
              </a:lnSpc>
            </a:pPr>
            <a:r>
              <a:rPr sz="1050" b="0" i="0">
                <a:solidFill>
                  <a:srgbClr val="1F1F1F"/>
                </a:solidFill>
                <a:latin typeface="微软雅黑"/>
                <a:ea typeface="微软雅黑"/>
              </a:rPr>
              <a:t>开始向外部输出标准与培训。</a:t>
            </a:r>
          </a:p>
        </p:txBody>
      </p:sp>
      <p:sp>
        <p:nvSpPr>
          <p:cNvPr id="41" name="Rectangle 40"/>
          <p:cNvSpPr/>
          <p:nvPr/>
        </p:nvSpPr>
        <p:spPr>
          <a:xfrm>
            <a:off x="7269480" y="4736592"/>
            <a:ext cx="4233672" cy="1353312"/>
          </a:xfrm>
          <a:prstGeom prst="rect">
            <a:avLst/>
          </a:prstGeom>
          <a:solidFill>
            <a:srgbClr val="8A11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7269480" y="4736592"/>
            <a:ext cx="45720" cy="1353312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7507224" y="4864607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E8CE7A"/>
                </a:solidFill>
                <a:latin typeface="微软雅黑"/>
                <a:ea typeface="微软雅黑"/>
              </a:rPr>
              <a:t>第3年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549640" y="4901183"/>
            <a:ext cx="27432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FFFFFF"/>
                </a:solidFill>
                <a:latin typeface="微软雅黑"/>
                <a:ea typeface="微软雅黑"/>
              </a:rPr>
              <a:t>输出期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7507224" y="5266944"/>
            <a:ext cx="3749039" cy="7498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</a:pPr>
            <a:r>
              <a:rPr sz="1050" b="0" i="0">
                <a:solidFill>
                  <a:srgbClr val="F0DCDC"/>
                </a:solidFill>
                <a:latin typeface="微软雅黑"/>
                <a:ea typeface="微软雅黑"/>
              </a:rPr>
              <a:t>形成「韶山模式」标准化包，具备向其他红色目的地复制输出</a:t>
            </a:r>
          </a:p>
          <a:p>
            <a:pPr algn="l">
              <a:lnSpc>
                <a:spcPct val="142000"/>
              </a:lnSpc>
            </a:pPr>
            <a:r>
              <a:rPr sz="1050" b="0" i="0">
                <a:solidFill>
                  <a:srgbClr val="F0DCDC"/>
                </a:solidFill>
                <a:latin typeface="微软雅黑"/>
                <a:ea typeface="微软雅黑"/>
              </a:rPr>
              <a:t>的能力，品牌与合作收益成为主要增量。</a:t>
            </a:r>
          </a:p>
        </p:txBody>
      </p:sp>
      <p:sp>
        <p:nvSpPr>
          <p:cNvPr id="46" name="Rectangle 45"/>
          <p:cNvSpPr/>
          <p:nvPr/>
        </p:nvSpPr>
        <p:spPr>
          <a:xfrm>
            <a:off x="685800" y="6291072"/>
            <a:ext cx="10820095" cy="10972"/>
          </a:xfrm>
          <a:prstGeom prst="rect">
            <a:avLst/>
          </a:prstGeom>
          <a:solidFill>
            <a:srgbClr val="E4D9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685800" y="6382512"/>
            <a:ext cx="749807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6B6B"/>
                </a:solidFill>
                <a:latin typeface="微软雅黑"/>
                <a:ea typeface="微软雅黑"/>
              </a:rPr>
              <a:t>韶山红客共创基地 ｜ 总体策划与运营方案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595360" y="6382512"/>
            <a:ext cx="290779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0" i="0">
                <a:solidFill>
                  <a:srgbClr val="6B6B6B"/>
                </a:solidFill>
                <a:latin typeface="微软雅黑"/>
                <a:ea typeface="微软雅黑"/>
              </a:rPr>
              <a:t>22 / 24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502920"/>
            <a:ext cx="50292" cy="384048"/>
          </a:xfrm>
          <a:prstGeom prst="rect">
            <a:avLst/>
          </a:prstGeom>
          <a:solidFill>
            <a:srgbClr val="B81C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86968" y="457200"/>
            <a:ext cx="804672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200" b="1" i="0">
                <a:solidFill>
                  <a:srgbClr val="8A1116"/>
                </a:solidFill>
                <a:latin typeface="微软雅黑"/>
                <a:ea typeface="微软雅黑"/>
              </a:rPr>
              <a:t>合作模式：做增量，不做替换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95360" y="521208"/>
            <a:ext cx="2907792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1" i="0" spc="200">
                <a:solidFill>
                  <a:srgbClr val="C9A227"/>
                </a:solidFill>
                <a:latin typeface="微软雅黑"/>
                <a:ea typeface="微软雅黑"/>
              </a:rPr>
              <a:t>07 合作模式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1298448"/>
            <a:ext cx="10820095" cy="1207008"/>
          </a:xfrm>
          <a:prstGeom prst="rect">
            <a:avLst/>
          </a:prstGeom>
          <a:solidFill>
            <a:srgbClr val="F3E9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85800" y="1298448"/>
            <a:ext cx="45720" cy="1207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1463040"/>
            <a:ext cx="10042855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50" b="1" i="0">
                <a:solidFill>
                  <a:srgbClr val="8A1116"/>
                </a:solidFill>
                <a:latin typeface="微软雅黑"/>
                <a:ea typeface="微软雅黑"/>
              </a:rPr>
              <a:t>对现实条件的三个正面回应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" y="1901952"/>
            <a:ext cx="10042855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50" b="0" i="0">
                <a:solidFill>
                  <a:srgbClr val="C9A227"/>
                </a:solidFill>
                <a:latin typeface="微软雅黑"/>
                <a:ea typeface="微软雅黑"/>
              </a:rPr>
              <a:t>▪ </a:t>
            </a:r>
            <a:r>
              <a:rPr sz="1050" b="0" i="0">
                <a:solidFill>
                  <a:srgbClr val="1F1F1F"/>
                </a:solidFill>
                <a:latin typeface="微软雅黑"/>
                <a:ea typeface="微软雅黑"/>
              </a:rPr>
              <a:t>现有品牌积累多年，不宜替换 → 本方案不要求更改主品牌，是做叠加增量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1560" y="2093976"/>
            <a:ext cx="10042855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50" b="0" i="0">
                <a:solidFill>
                  <a:srgbClr val="C9A227"/>
                </a:solidFill>
                <a:latin typeface="微软雅黑"/>
                <a:ea typeface="微软雅黑"/>
              </a:rPr>
              <a:t>▪ </a:t>
            </a:r>
            <a:r>
              <a:rPr sz="1050" b="0" i="0">
                <a:solidFill>
                  <a:srgbClr val="1F1F1F"/>
                </a:solidFill>
                <a:latin typeface="微软雅黑"/>
                <a:ea typeface="微软雅黑"/>
              </a:rPr>
              <a:t>线上品牌阵地存在空白 → 以 shao.red 补齐官网、会员、报名、商城、红客档案五项能力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1560" y="2286000"/>
            <a:ext cx="10042855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50" b="0" i="0">
                <a:solidFill>
                  <a:srgbClr val="C9A227"/>
                </a:solidFill>
                <a:latin typeface="微软雅黑"/>
                <a:ea typeface="微软雅黑"/>
              </a:rPr>
              <a:t>▪ </a:t>
            </a:r>
            <a:r>
              <a:rPr sz="1050" b="0" i="0">
                <a:solidFill>
                  <a:srgbClr val="1F1F1F"/>
                </a:solidFill>
                <a:latin typeface="微软雅黑"/>
                <a:ea typeface="微软雅黑"/>
              </a:rPr>
              <a:t>「韶红」与官方「韶山红」公用品牌近似 → 商标主张集中在「韶山红客基地」，仅作口语简称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85800" y="2688336"/>
            <a:ext cx="3515258" cy="3154680"/>
          </a:xfrm>
          <a:prstGeom prst="rect">
            <a:avLst/>
          </a:prstGeom>
          <a:solidFill>
            <a:srgbClr val="FB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85800" y="2688336"/>
            <a:ext cx="45720" cy="3154680"/>
          </a:xfrm>
          <a:prstGeom prst="rect">
            <a:avLst/>
          </a:prstGeom>
          <a:solidFill>
            <a:srgbClr val="B81C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60120" y="2871216"/>
            <a:ext cx="2966618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C9A227"/>
                </a:solidFill>
                <a:latin typeface="微软雅黑"/>
                <a:ea typeface="微软雅黑"/>
              </a:rPr>
              <a:t>路径一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60120" y="3200400"/>
            <a:ext cx="2966618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1" i="0">
                <a:solidFill>
                  <a:srgbClr val="8A1116"/>
                </a:solidFill>
                <a:latin typeface="微软雅黑"/>
                <a:ea typeface="微软雅黑"/>
              </a:rPr>
              <a:t>品牌与域名授权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60120" y="3950208"/>
            <a:ext cx="2966618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C9A227"/>
                </a:solidFill>
                <a:latin typeface="微软雅黑"/>
                <a:ea typeface="微软雅黑"/>
              </a:rPr>
              <a:t>最轻，风险最低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60120" y="4352544"/>
            <a:ext cx="2966618" cy="1325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100" b="0" i="0">
                <a:solidFill>
                  <a:srgbClr val="1F1F1F"/>
                </a:solidFill>
                <a:latin typeface="微软雅黑"/>
                <a:ea typeface="微软雅黑"/>
              </a:rPr>
              <a:t>以 shao.red 及品牌体系授权合作方在红客共</a:t>
            </a:r>
          </a:p>
          <a:p>
            <a:pPr algn="l">
              <a:lnSpc>
                <a:spcPct val="150000"/>
              </a:lnSpc>
            </a:pPr>
            <a:r>
              <a:rPr sz="1100" b="0" i="0">
                <a:solidFill>
                  <a:srgbClr val="1F1F1F"/>
                </a:solidFill>
                <a:latin typeface="微软雅黑"/>
                <a:ea typeface="微软雅黑"/>
              </a:rPr>
              <a:t>创板块内独家使用；配套品牌规范、VI体系、</a:t>
            </a:r>
          </a:p>
          <a:p>
            <a:pPr algn="l">
              <a:lnSpc>
                <a:spcPct val="150000"/>
              </a:lnSpc>
            </a:pPr>
            <a:r>
              <a:rPr sz="1100" b="0" i="0">
                <a:solidFill>
                  <a:srgbClr val="1F1F1F"/>
                </a:solidFill>
                <a:latin typeface="微软雅黑"/>
                <a:ea typeface="微软雅黑"/>
              </a:rPr>
              <a:t>二级域名分发与线上平台。合作方零固定资产</a:t>
            </a:r>
          </a:p>
          <a:p>
            <a:pPr algn="l">
              <a:lnSpc>
                <a:spcPct val="150000"/>
              </a:lnSpc>
            </a:pPr>
            <a:r>
              <a:rPr sz="1100" b="0" i="0">
                <a:solidFill>
                  <a:srgbClr val="1F1F1F"/>
                </a:solidFill>
                <a:latin typeface="微软雅黑"/>
                <a:ea typeface="微软雅黑"/>
              </a:rPr>
              <a:t>投入。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383938" y="2688336"/>
            <a:ext cx="3515258" cy="3154680"/>
          </a:xfrm>
          <a:prstGeom prst="rect">
            <a:avLst/>
          </a:prstGeom>
          <a:solidFill>
            <a:srgbClr val="8A11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383938" y="2688336"/>
            <a:ext cx="45720" cy="315468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658258" y="2871216"/>
            <a:ext cx="2966618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E8CE7A"/>
                </a:solidFill>
                <a:latin typeface="微软雅黑"/>
                <a:ea typeface="微软雅黑"/>
              </a:rPr>
              <a:t>路径二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658258" y="3200400"/>
            <a:ext cx="2966618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1" i="0">
                <a:solidFill>
                  <a:srgbClr val="FFFFFF"/>
                </a:solidFill>
                <a:latin typeface="微软雅黑"/>
                <a:ea typeface="微软雅黑"/>
              </a:rPr>
              <a:t>共建联营（推荐）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658258" y="3950208"/>
            <a:ext cx="2966618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E8CE7A"/>
                </a:solidFill>
                <a:latin typeface="微软雅黑"/>
                <a:ea typeface="微软雅黑"/>
              </a:rPr>
              <a:t>责任清晰，风险共担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658258" y="4352544"/>
            <a:ext cx="2966618" cy="1325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100" b="0" i="0">
                <a:solidFill>
                  <a:srgbClr val="F0DCDC"/>
                </a:solidFill>
                <a:latin typeface="微软雅黑"/>
                <a:ea typeface="微软雅黑"/>
              </a:rPr>
              <a:t>品牌与数字资产方负责线上体系、品牌标准、</a:t>
            </a:r>
          </a:p>
          <a:p>
            <a:pPr algn="l">
              <a:lnSpc>
                <a:spcPct val="150000"/>
              </a:lnSpc>
            </a:pPr>
            <a:r>
              <a:rPr sz="1100" b="0" i="0">
                <a:solidFill>
                  <a:srgbClr val="F0DCDC"/>
                </a:solidFill>
                <a:latin typeface="微软雅黑"/>
                <a:ea typeface="微软雅黑"/>
              </a:rPr>
              <a:t>内容工具与全国创作者网络；</a:t>
            </a:r>
          </a:p>
          <a:p>
            <a:pPr algn="l">
              <a:lnSpc>
                <a:spcPct val="150000"/>
              </a:lnSpc>
            </a:pPr>
            <a:r>
              <a:rPr sz="1100" b="0" i="0">
                <a:solidFill>
                  <a:srgbClr val="F0DCDC"/>
                </a:solidFill>
                <a:latin typeface="微软雅黑"/>
                <a:ea typeface="微软雅黑"/>
              </a:rPr>
              <a:t>运营方负责线下空间、接待、</a:t>
            </a:r>
          </a:p>
          <a:p>
            <a:pPr algn="l">
              <a:lnSpc>
                <a:spcPct val="150000"/>
              </a:lnSpc>
            </a:pPr>
            <a:r>
              <a:rPr sz="1100" b="0" i="0">
                <a:solidFill>
                  <a:srgbClr val="F0DCDC"/>
                </a:solidFill>
                <a:latin typeface="微软雅黑"/>
                <a:ea typeface="微软雅黑"/>
              </a:rPr>
              <a:t>研学产品与本地资源。按约定比例分享增量收</a:t>
            </a:r>
          </a:p>
          <a:p>
            <a:pPr algn="l">
              <a:lnSpc>
                <a:spcPct val="150000"/>
              </a:lnSpc>
            </a:pPr>
            <a:r>
              <a:rPr sz="1100" b="0" i="0">
                <a:solidFill>
                  <a:srgbClr val="F0DCDC"/>
                </a:solidFill>
                <a:latin typeface="微软雅黑"/>
                <a:ea typeface="微软雅黑"/>
              </a:rPr>
              <a:t>益。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082076" y="2688336"/>
            <a:ext cx="3515258" cy="3154680"/>
          </a:xfrm>
          <a:prstGeom prst="rect">
            <a:avLst/>
          </a:prstGeom>
          <a:solidFill>
            <a:srgbClr val="FB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8082076" y="2688336"/>
            <a:ext cx="45720" cy="3154680"/>
          </a:xfrm>
          <a:prstGeom prst="rect">
            <a:avLst/>
          </a:prstGeom>
          <a:solidFill>
            <a:srgbClr val="B81C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356396" y="2871216"/>
            <a:ext cx="2966618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C9A227"/>
                </a:solidFill>
                <a:latin typeface="微软雅黑"/>
                <a:ea typeface="微软雅黑"/>
              </a:rPr>
              <a:t>路径三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356396" y="3200400"/>
            <a:ext cx="2966618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1" i="0">
                <a:solidFill>
                  <a:srgbClr val="8A1116"/>
                </a:solidFill>
                <a:latin typeface="微软雅黑"/>
                <a:ea typeface="微软雅黑"/>
              </a:rPr>
              <a:t>资产整体合作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356396" y="3950208"/>
            <a:ext cx="2966618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 i="0">
                <a:solidFill>
                  <a:srgbClr val="C9A227"/>
                </a:solidFill>
                <a:latin typeface="微软雅黑"/>
                <a:ea typeface="微软雅黑"/>
              </a:rPr>
              <a:t>最深度，最快成型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356396" y="4352544"/>
            <a:ext cx="2966618" cy="1325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100" b="0" i="0">
                <a:solidFill>
                  <a:srgbClr val="1F1F1F"/>
                </a:solidFill>
                <a:latin typeface="微软雅黑"/>
                <a:ea typeface="微软雅黑"/>
              </a:rPr>
              <a:t>品牌与数字资产包（域名＋品牌＋平台＋方案＋内</a:t>
            </a:r>
          </a:p>
          <a:p>
            <a:pPr algn="l">
              <a:lnSpc>
                <a:spcPct val="150000"/>
              </a:lnSpc>
            </a:pPr>
            <a:r>
              <a:rPr sz="1100" b="0" i="0">
                <a:solidFill>
                  <a:srgbClr val="1F1F1F"/>
                </a:solidFill>
                <a:latin typeface="微软雅黑"/>
                <a:ea typeface="微软雅黑"/>
              </a:rPr>
              <a:t>容标准）整体作价，由合作方主导融资与落地，</a:t>
            </a:r>
          </a:p>
          <a:p>
            <a:pPr algn="l">
              <a:lnSpc>
                <a:spcPct val="150000"/>
              </a:lnSpc>
            </a:pPr>
            <a:r>
              <a:rPr sz="1100" b="0" i="0">
                <a:solidFill>
                  <a:srgbClr val="1F1F1F"/>
                </a:solidFill>
                <a:latin typeface="微软雅黑"/>
                <a:ea typeface="微软雅黑"/>
              </a:rPr>
              <a:t>资产方参与长期权益分配。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85800" y="6291072"/>
            <a:ext cx="10820095" cy="10972"/>
          </a:xfrm>
          <a:prstGeom prst="rect">
            <a:avLst/>
          </a:prstGeom>
          <a:solidFill>
            <a:srgbClr val="E4D9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6382512"/>
            <a:ext cx="749807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 i="0">
                <a:solidFill>
                  <a:srgbClr val="6B6B6B"/>
                </a:solidFill>
                <a:latin typeface="微软雅黑"/>
                <a:ea typeface="微软雅黑"/>
              </a:rPr>
              <a:t>韶山红客共创基地 ｜ 总体策划与运营方案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595360" y="6382512"/>
            <a:ext cx="290779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0" i="0">
                <a:solidFill>
                  <a:srgbClr val="6B6B6B"/>
                </a:solidFill>
                <a:latin typeface="微软雅黑"/>
                <a:ea typeface="微软雅黑"/>
              </a:rPr>
              <a:t>23 / 24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8A11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8320" y="4846320"/>
            <a:ext cx="2011680" cy="20116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60120" y="841248"/>
            <a:ext cx="102412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 spc="200">
                <a:solidFill>
                  <a:srgbClr val="E8CE7A"/>
                </a:solidFill>
                <a:latin typeface="微软雅黑"/>
                <a:ea typeface="微软雅黑"/>
              </a:rPr>
              <a:t>结语　｜　回答那个问题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0120" y="1298448"/>
            <a:ext cx="10058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100" b="1" i="0">
                <a:solidFill>
                  <a:srgbClr val="FFFFFF"/>
                </a:solidFill>
                <a:latin typeface="微软雅黑"/>
                <a:ea typeface="微软雅黑"/>
              </a:rPr>
              <a:t>「到了」和「悟出」之间，还差一次「其中有我」的确认。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0120" y="1956816"/>
            <a:ext cx="9692640" cy="2194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60000"/>
              </a:lnSpc>
              <a:spcAft>
                <a:spcPts val="1000"/>
              </a:spcAft>
            </a:pPr>
            <a:r>
              <a:rPr sz="1400" b="0" i="0">
                <a:solidFill>
                  <a:srgbClr val="F0DCDC"/>
                </a:solidFill>
                <a:latin typeface="微软雅黑"/>
                <a:ea typeface="微软雅黑"/>
              </a:rPr>
              <a:t>一个人之所以在故居前拍完照就走，是因为他在那段历史里没有位置。</a:t>
            </a:r>
          </a:p>
          <a:p>
            <a:pPr algn="l">
              <a:lnSpc>
                <a:spcPct val="160000"/>
              </a:lnSpc>
            </a:pPr>
            <a:r>
              <a:rPr sz="1400" b="0" i="0">
                <a:solidFill>
                  <a:srgbClr val="F0DCDC"/>
                </a:solidFill>
                <a:latin typeface="微软雅黑"/>
                <a:ea typeface="微软雅黑"/>
              </a:rPr>
              <a:t>当你递给他一张「后来人」证书，他就有了位置；当你给他一个 shao.red 的二级域名，他就有了一块自己的地；</a:t>
            </a:r>
          </a:p>
          <a:p>
            <a:pPr algn="l">
              <a:lnSpc>
                <a:spcPct val="160000"/>
              </a:lnSpc>
            </a:pPr>
            <a:r>
              <a:rPr sz="1400" b="0" i="0">
                <a:solidFill>
                  <a:srgbClr val="F0DCDC"/>
                </a:solidFill>
                <a:latin typeface="微软雅黑"/>
                <a:ea typeface="微软雅黑"/>
              </a:rPr>
              <a:t>当他的作品被署名、被传播、被看见，他就成了一个「红客」——从此他和韶山之间不再是「我来过」，</a:t>
            </a:r>
          </a:p>
          <a:p>
            <a:pPr algn="l">
              <a:lnSpc>
                <a:spcPct val="160000"/>
              </a:lnSpc>
            </a:pPr>
            <a:r>
              <a:rPr sz="1400" b="0" i="0">
                <a:solidFill>
                  <a:srgbClr val="F0DCDC"/>
                </a:solidFill>
                <a:latin typeface="微软雅黑"/>
                <a:ea typeface="微软雅黑"/>
              </a:rPr>
              <a:t>而是「我在其中」。</a:t>
            </a:r>
          </a:p>
        </p:txBody>
      </p:sp>
      <p:sp>
        <p:nvSpPr>
          <p:cNvPr id="8" name="Rectangle 7"/>
          <p:cNvSpPr/>
          <p:nvPr/>
        </p:nvSpPr>
        <p:spPr>
          <a:xfrm>
            <a:off x="960120" y="4041648"/>
            <a:ext cx="822960" cy="4572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0120" y="4297680"/>
            <a:ext cx="91440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 i="0">
                <a:solidFill>
                  <a:srgbClr val="FFFFFF"/>
                </a:solidFill>
                <a:latin typeface="微软雅黑"/>
                <a:ea typeface="微软雅黑"/>
              </a:rPr>
              <a:t>韶山不缺游客。韶山缺的，是把游客变成红客的那一个入口。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4828032"/>
            <a:ext cx="91440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1" i="0">
                <a:solidFill>
                  <a:srgbClr val="E8CE7A"/>
                </a:solidFill>
                <a:latin typeface="微软雅黑"/>
                <a:ea typeface="微软雅黑"/>
              </a:rPr>
              <a:t>我们把它带来了。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60120" y="5797296"/>
            <a:ext cx="96926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 i="0">
                <a:solidFill>
                  <a:srgbClr val="E8CE7A"/>
                </a:solidFill>
                <a:latin typeface="微软雅黑"/>
                <a:ea typeface="微软雅黑"/>
              </a:rPr>
              <a:t>聚天下红客，燃数字星火。</a:t>
            </a:r>
          </a:p>
          <a:p>
            <a:pPr algn="l"/>
            <a:r>
              <a:rPr sz="1050" b="0" i="0">
                <a:solidFill>
                  <a:srgbClr val="C9A8AA"/>
                </a:solidFill>
                <a:latin typeface="微软雅黑"/>
                <a:ea typeface="微软雅黑"/>
              </a:rPr>
              <a:t>红宇宙（TIANXIA.RED）　｜　shao.red　｜　2026年10月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